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charts/chart11.xml" ContentType="application/vnd.openxmlformats-officedocument.drawingml.chart+xml"/>
  <Override PartName="/ppt/charts/chart12.xml" ContentType="application/vnd.openxmlformats-officedocument.drawingml.chart+xml"/>
  <Override PartName="/ppt/charts/style9.xml" ContentType="application/vnd.ms-office.chartstyle+xml"/>
  <Override PartName="/ppt/charts/colors9.xml" ContentType="application/vnd.ms-office.chartcolorstyle+xml"/>
  <Override PartName="/ppt/charts/chart13.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4.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5.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6.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7.xml" ContentType="application/vnd.openxmlformats-officedocument.drawingml.chart+xml"/>
  <Override PartName="/ppt/charts/style14.xml" ContentType="application/vnd.ms-office.chartstyle+xml"/>
  <Override PartName="/ppt/charts/colors1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58" r:id="rId5"/>
    <p:sldId id="283" r:id="rId6"/>
    <p:sldId id="261" r:id="rId7"/>
    <p:sldId id="259" r:id="rId8"/>
    <p:sldId id="260" r:id="rId9"/>
    <p:sldId id="284" r:id="rId10"/>
    <p:sldId id="262" r:id="rId11"/>
    <p:sldId id="263" r:id="rId12"/>
    <p:sldId id="264" r:id="rId13"/>
    <p:sldId id="265" r:id="rId14"/>
    <p:sldId id="267" r:id="rId15"/>
    <p:sldId id="268" r:id="rId16"/>
    <p:sldId id="285" r:id="rId17"/>
    <p:sldId id="273" r:id="rId18"/>
    <p:sldId id="271" r:id="rId19"/>
    <p:sldId id="278" r:id="rId20"/>
    <p:sldId id="279" r:id="rId21"/>
    <p:sldId id="282" r:id="rId22"/>
    <p:sldId id="286" r:id="rId23"/>
    <p:sldId id="272" r:id="rId24"/>
    <p:sldId id="287" r:id="rId25"/>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p:scale>
          <a:sx n="70" d="100"/>
          <a:sy n="70" d="100"/>
        </p:scale>
        <p:origin x="160" y="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airi\Downloads\logiraamatu%20statistika%20maakonnap&#262;&#181;hiselt.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Vihik1" TargetMode="External"/><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1" Type="http://schemas.openxmlformats.org/officeDocument/2006/relationships/oleObject" Target="file:///C:\Users\Kairi\Downloads\logiraamatu%20statistika%20maakonnap&#262;&#181;hiselt.xlsx" TargetMode="External"/></Relationships>
</file>

<file path=ppt/charts/_rels/chart12.xml.rels><?xml version="1.0" encoding="UTF-8" standalone="yes"?>
<Relationships xmlns="http://schemas.openxmlformats.org/package/2006/relationships"><Relationship Id="rId3" Type="http://schemas.openxmlformats.org/officeDocument/2006/relationships/oleObject" Target="file:///D:\M&#228;lupulgalt%2017.08.2016\KAIRI\NEET\NEET\NEET%20projetki%20andmete%20kaart%2024.02.xlsx" TargetMode="External"/><Relationship Id="rId2" Type="http://schemas.microsoft.com/office/2011/relationships/chartColorStyle" Target="colors9.xml"/><Relationship Id="rId1" Type="http://schemas.microsoft.com/office/2011/relationships/chartStyle" Target="style9.xml"/></Relationships>
</file>

<file path=ppt/charts/_rels/chart13.xml.rels><?xml version="1.0" encoding="UTF-8" standalone="yes"?>
<Relationships xmlns="http://schemas.openxmlformats.org/package/2006/relationships"><Relationship Id="rId3" Type="http://schemas.openxmlformats.org/officeDocument/2006/relationships/oleObject" Target="Vihik1" TargetMode="External"/><Relationship Id="rId2" Type="http://schemas.microsoft.com/office/2011/relationships/chartColorStyle" Target="colors10.xml"/><Relationship Id="rId1" Type="http://schemas.microsoft.com/office/2011/relationships/chartStyle" Target="style10.xml"/></Relationships>
</file>

<file path=ppt/charts/_rels/chart14.xml.rels><?xml version="1.0" encoding="UTF-8" standalone="yes"?>
<Relationships xmlns="http://schemas.openxmlformats.org/package/2006/relationships"><Relationship Id="rId3" Type="http://schemas.openxmlformats.org/officeDocument/2006/relationships/oleObject" Target="file:///D:\M&#228;lupulgalt%2017.08.2016\KAIRI\NEET\NEET\NEET%20projetki%20andmete%20kaart%2024.02.xlsx" TargetMode="External"/><Relationship Id="rId2" Type="http://schemas.microsoft.com/office/2011/relationships/chartColorStyle" Target="colors11.xml"/><Relationship Id="rId1" Type="http://schemas.microsoft.com/office/2011/relationships/chartStyle" Target="style11.xml"/></Relationships>
</file>

<file path=ppt/charts/_rels/chart15.xml.rels><?xml version="1.0" encoding="UTF-8" standalone="yes"?>
<Relationships xmlns="http://schemas.openxmlformats.org/package/2006/relationships"><Relationship Id="rId3" Type="http://schemas.openxmlformats.org/officeDocument/2006/relationships/oleObject" Target="file:///D:\M&#228;lupulgalt%2017.08.2016\KAIRI\NEET\NEET\NEET%20projetki%20andmete%20kaart%2024.02.xlsx" TargetMode="External"/><Relationship Id="rId2" Type="http://schemas.microsoft.com/office/2011/relationships/chartColorStyle" Target="colors12.xml"/><Relationship Id="rId1" Type="http://schemas.microsoft.com/office/2011/relationships/chartStyle" Target="style12.xml"/></Relationships>
</file>

<file path=ppt/charts/_rels/chart16.xml.rels><?xml version="1.0" encoding="UTF-8" standalone="yes"?>
<Relationships xmlns="http://schemas.openxmlformats.org/package/2006/relationships"><Relationship Id="rId3" Type="http://schemas.openxmlformats.org/officeDocument/2006/relationships/oleObject" Target="file:///D:\M&#228;lupulgalt%2017.08.2016\KAIRI\NEET\NEET\NEET%20projetki%20andmete%20kaart%2024.02.xlsx" TargetMode="External"/><Relationship Id="rId2" Type="http://schemas.microsoft.com/office/2011/relationships/chartColorStyle" Target="colors13.xml"/><Relationship Id="rId1" Type="http://schemas.microsoft.com/office/2011/relationships/chartStyle" Target="style13.xml"/></Relationships>
</file>

<file path=ppt/charts/_rels/chart17.xml.rels><?xml version="1.0" encoding="UTF-8" standalone="yes"?>
<Relationships xmlns="http://schemas.openxmlformats.org/package/2006/relationships"><Relationship Id="rId3" Type="http://schemas.openxmlformats.org/officeDocument/2006/relationships/oleObject" Target="file:///D:\M&#228;lupulgalt%2017.08.2016\KAIRI\NEET\NEET\NEET%20projetki%20andmete%20kaart%2024.02.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file:///D:\M&#228;lupulgalt%2017.08.2016\KAIRI\NEET\NEET\NEET%20projetki%20andmete%20kaart%2024.02.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D:\M&#228;lupulgalt%2017.08.2016\KAIRI\NEET\NEET\NEET%20projetki%20andmete%20kaart%2024.02.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oleObject" Target="file:///C:\Users\Kairi\Downloads\logiraamatu%20statistika%20maakonnap&#262;&#181;hiselt.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D:\M&#228;lupulgalt%2017.08.2016\KAIRI\NEET\NEET\NEET%20projetki%20andmete%20kaart%2024.02.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oleObject" Target="file:///D:\M&#228;lupulgalt%2017.08.2016\KAIRI\NEET\NEET\NEET%20projetki%20andmete%20kaart%2024.02.xlsx" TargetMode="External"/><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oleObject" Target="file:///D:\M&#228;lupulgalt%2017.08.2016\KAIRI\NEET\NEET\NEET%20projetki%20andmete%20kaart%2024.02.xlsx" TargetMode="External"/><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oleObject" Target="file:///D:\M&#228;lupulgalt%2017.08.2016\KAIRI\NEET\NEET\NEET%20projetki%20andmete%20kaart%2024.02.xlsx" TargetMode="External"/><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oleObject" Target="file:///D:\M&#228;lupulgalt%2017.08.2016\KAIRI\NEET\NEET\NEET%20projetki%20andmete%20kaart%2024.02.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'[logiraamatu statistika maakonnapĆµhiselt.xlsx]faas'!$B$22</c:f>
              <c:strCache>
                <c:ptCount val="1"/>
                <c:pt idx="0">
                  <c:v>2. faasis</c:v>
                </c:pt>
              </c:strCache>
            </c:strRef>
          </c:tx>
          <c:invertIfNegative val="0"/>
          <c:cat>
            <c:strRef>
              <c:f>'[logiraamatu statistika maakonnapĆµhiselt.xlsx]faas'!$A$23:$A$38</c:f>
              <c:strCache>
                <c:ptCount val="16"/>
                <c:pt idx="0">
                  <c:v>Harjumaa</c:v>
                </c:pt>
                <c:pt idx="1">
                  <c:v>Hiiumaa</c:v>
                </c:pt>
                <c:pt idx="2">
                  <c:v>Ida-Virumaa</c:v>
                </c:pt>
                <c:pt idx="3">
                  <c:v>Järvamaa</c:v>
                </c:pt>
                <c:pt idx="4">
                  <c:v>Jõgevamaa</c:v>
                </c:pt>
                <c:pt idx="5">
                  <c:v>Läänemaa</c:v>
                </c:pt>
                <c:pt idx="6">
                  <c:v>Lääne-Virumaa</c:v>
                </c:pt>
                <c:pt idx="7">
                  <c:v>Pärnumaa</c:v>
                </c:pt>
                <c:pt idx="8">
                  <c:v>Põlvamaa</c:v>
                </c:pt>
                <c:pt idx="9">
                  <c:v>Raplamaa</c:v>
                </c:pt>
                <c:pt idx="10">
                  <c:v>Saaremaa</c:v>
                </c:pt>
                <c:pt idx="11">
                  <c:v>Tartumaa</c:v>
                </c:pt>
                <c:pt idx="12">
                  <c:v>Valgamaa</c:v>
                </c:pt>
                <c:pt idx="13">
                  <c:v>Viljandimaa</c:v>
                </c:pt>
                <c:pt idx="14">
                  <c:v>Võrumaa</c:v>
                </c:pt>
                <c:pt idx="15">
                  <c:v>Kokku:</c:v>
                </c:pt>
              </c:strCache>
            </c:strRef>
          </c:cat>
          <c:val>
            <c:numRef>
              <c:f>'[logiraamatu statistika maakonnapĆµhiselt.xlsx]faas'!$B$23:$B$38</c:f>
              <c:numCache>
                <c:formatCode>0.0</c:formatCode>
                <c:ptCount val="16"/>
                <c:pt idx="0">
                  <c:v>39.690721649484537</c:v>
                </c:pt>
                <c:pt idx="1">
                  <c:v>40.74074074074074</c:v>
                </c:pt>
                <c:pt idx="2">
                  <c:v>6.6929133858267722</c:v>
                </c:pt>
                <c:pt idx="3">
                  <c:v>28.571428571428569</c:v>
                </c:pt>
                <c:pt idx="4">
                  <c:v>28.846153846153843</c:v>
                </c:pt>
                <c:pt idx="5">
                  <c:v>41.379310344827587</c:v>
                </c:pt>
                <c:pt idx="6">
                  <c:v>20.175438596491226</c:v>
                </c:pt>
                <c:pt idx="7">
                  <c:v>38.211382113821138</c:v>
                </c:pt>
                <c:pt idx="8">
                  <c:v>37.777777777777779</c:v>
                </c:pt>
                <c:pt idx="9">
                  <c:v>48.571428571428569</c:v>
                </c:pt>
                <c:pt idx="10">
                  <c:v>10.126582278481013</c:v>
                </c:pt>
                <c:pt idx="11">
                  <c:v>29.508196721311474</c:v>
                </c:pt>
                <c:pt idx="12">
                  <c:v>9.6618357487922708</c:v>
                </c:pt>
                <c:pt idx="13">
                  <c:v>52.702702702702695</c:v>
                </c:pt>
                <c:pt idx="14">
                  <c:v>15.343915343915343</c:v>
                </c:pt>
                <c:pt idx="15">
                  <c:v>25.593542260208928</c:v>
                </c:pt>
              </c:numCache>
            </c:numRef>
          </c:val>
          <c:extLst>
            <c:ext xmlns:c16="http://schemas.microsoft.com/office/drawing/2014/chart" uri="{C3380CC4-5D6E-409C-BE32-E72D297353CC}">
              <c16:uniqueId val="{00000000-9914-4731-B18D-7009FD5EDE9A}"/>
            </c:ext>
          </c:extLst>
        </c:ser>
        <c:ser>
          <c:idx val="1"/>
          <c:order val="1"/>
          <c:tx>
            <c:strRef>
              <c:f>'[logiraamatu statistika maakonnapĆµhiselt.xlsx]faas'!$C$22</c:f>
              <c:strCache>
                <c:ptCount val="1"/>
                <c:pt idx="0">
                  <c:v>2. ja 3. faasi vahel</c:v>
                </c:pt>
              </c:strCache>
            </c:strRef>
          </c:tx>
          <c:invertIfNegative val="0"/>
          <c:cat>
            <c:strRef>
              <c:f>'[logiraamatu statistika maakonnapĆµhiselt.xlsx]faas'!$A$23:$A$38</c:f>
              <c:strCache>
                <c:ptCount val="16"/>
                <c:pt idx="0">
                  <c:v>Harjumaa</c:v>
                </c:pt>
                <c:pt idx="1">
                  <c:v>Hiiumaa</c:v>
                </c:pt>
                <c:pt idx="2">
                  <c:v>Ida-Virumaa</c:v>
                </c:pt>
                <c:pt idx="3">
                  <c:v>Järvamaa</c:v>
                </c:pt>
                <c:pt idx="4">
                  <c:v>Jõgevamaa</c:v>
                </c:pt>
                <c:pt idx="5">
                  <c:v>Läänemaa</c:v>
                </c:pt>
                <c:pt idx="6">
                  <c:v>Lääne-Virumaa</c:v>
                </c:pt>
                <c:pt idx="7">
                  <c:v>Pärnumaa</c:v>
                </c:pt>
                <c:pt idx="8">
                  <c:v>Põlvamaa</c:v>
                </c:pt>
                <c:pt idx="9">
                  <c:v>Raplamaa</c:v>
                </c:pt>
                <c:pt idx="10">
                  <c:v>Saaremaa</c:v>
                </c:pt>
                <c:pt idx="11">
                  <c:v>Tartumaa</c:v>
                </c:pt>
                <c:pt idx="12">
                  <c:v>Valgamaa</c:v>
                </c:pt>
                <c:pt idx="13">
                  <c:v>Viljandimaa</c:v>
                </c:pt>
                <c:pt idx="14">
                  <c:v>Võrumaa</c:v>
                </c:pt>
                <c:pt idx="15">
                  <c:v>Kokku:</c:v>
                </c:pt>
              </c:strCache>
            </c:strRef>
          </c:cat>
          <c:val>
            <c:numRef>
              <c:f>'[logiraamatu statistika maakonnapĆµhiselt.xlsx]faas'!$C$23:$C$38</c:f>
              <c:numCache>
                <c:formatCode>0.0</c:formatCode>
                <c:ptCount val="16"/>
                <c:pt idx="0">
                  <c:v>0.51546391752577314</c:v>
                </c:pt>
                <c:pt idx="1">
                  <c:v>0</c:v>
                </c:pt>
                <c:pt idx="2">
                  <c:v>2.3622047244094486</c:v>
                </c:pt>
                <c:pt idx="3">
                  <c:v>5</c:v>
                </c:pt>
                <c:pt idx="4">
                  <c:v>0</c:v>
                </c:pt>
                <c:pt idx="5">
                  <c:v>5.1724137931034484</c:v>
                </c:pt>
                <c:pt idx="6">
                  <c:v>4.3859649122807012</c:v>
                </c:pt>
                <c:pt idx="7">
                  <c:v>0.81300813008130091</c:v>
                </c:pt>
                <c:pt idx="8">
                  <c:v>4.4444444444444446</c:v>
                </c:pt>
                <c:pt idx="9">
                  <c:v>0</c:v>
                </c:pt>
                <c:pt idx="10">
                  <c:v>1.2658227848101267</c:v>
                </c:pt>
                <c:pt idx="11">
                  <c:v>4.0983606557377046</c:v>
                </c:pt>
                <c:pt idx="12">
                  <c:v>0.48309178743961351</c:v>
                </c:pt>
                <c:pt idx="13">
                  <c:v>0</c:v>
                </c:pt>
                <c:pt idx="14">
                  <c:v>1.0582010582010581</c:v>
                </c:pt>
                <c:pt idx="15">
                  <c:v>2.184235517568851</c:v>
                </c:pt>
              </c:numCache>
            </c:numRef>
          </c:val>
          <c:extLst>
            <c:ext xmlns:c16="http://schemas.microsoft.com/office/drawing/2014/chart" uri="{C3380CC4-5D6E-409C-BE32-E72D297353CC}">
              <c16:uniqueId val="{00000001-9914-4731-B18D-7009FD5EDE9A}"/>
            </c:ext>
          </c:extLst>
        </c:ser>
        <c:ser>
          <c:idx val="2"/>
          <c:order val="2"/>
          <c:tx>
            <c:strRef>
              <c:f>'[logiraamatu statistika maakonnapĆµhiselt.xlsx]faas'!$D$22</c:f>
              <c:strCache>
                <c:ptCount val="1"/>
                <c:pt idx="0">
                  <c:v>3. faasis</c:v>
                </c:pt>
              </c:strCache>
            </c:strRef>
          </c:tx>
          <c:invertIfNegative val="0"/>
          <c:cat>
            <c:strRef>
              <c:f>'[logiraamatu statistika maakonnapĆµhiselt.xlsx]faas'!$A$23:$A$38</c:f>
              <c:strCache>
                <c:ptCount val="16"/>
                <c:pt idx="0">
                  <c:v>Harjumaa</c:v>
                </c:pt>
                <c:pt idx="1">
                  <c:v>Hiiumaa</c:v>
                </c:pt>
                <c:pt idx="2">
                  <c:v>Ida-Virumaa</c:v>
                </c:pt>
                <c:pt idx="3">
                  <c:v>Järvamaa</c:v>
                </c:pt>
                <c:pt idx="4">
                  <c:v>Jõgevamaa</c:v>
                </c:pt>
                <c:pt idx="5">
                  <c:v>Läänemaa</c:v>
                </c:pt>
                <c:pt idx="6">
                  <c:v>Lääne-Virumaa</c:v>
                </c:pt>
                <c:pt idx="7">
                  <c:v>Pärnumaa</c:v>
                </c:pt>
                <c:pt idx="8">
                  <c:v>Põlvamaa</c:v>
                </c:pt>
                <c:pt idx="9">
                  <c:v>Raplamaa</c:v>
                </c:pt>
                <c:pt idx="10">
                  <c:v>Saaremaa</c:v>
                </c:pt>
                <c:pt idx="11">
                  <c:v>Tartumaa</c:v>
                </c:pt>
                <c:pt idx="12">
                  <c:v>Valgamaa</c:v>
                </c:pt>
                <c:pt idx="13">
                  <c:v>Viljandimaa</c:v>
                </c:pt>
                <c:pt idx="14">
                  <c:v>Võrumaa</c:v>
                </c:pt>
                <c:pt idx="15">
                  <c:v>Kokku:</c:v>
                </c:pt>
              </c:strCache>
            </c:strRef>
          </c:cat>
          <c:val>
            <c:numRef>
              <c:f>'[logiraamatu statistika maakonnapĆµhiselt.xlsx]faas'!$D$23:$D$38</c:f>
              <c:numCache>
                <c:formatCode>0.0</c:formatCode>
                <c:ptCount val="16"/>
                <c:pt idx="0">
                  <c:v>23.711340206185564</c:v>
                </c:pt>
                <c:pt idx="1">
                  <c:v>14.814814814814813</c:v>
                </c:pt>
                <c:pt idx="2">
                  <c:v>47.637795275590548</c:v>
                </c:pt>
                <c:pt idx="3">
                  <c:v>20</c:v>
                </c:pt>
                <c:pt idx="4">
                  <c:v>30.76923076923077</c:v>
                </c:pt>
                <c:pt idx="5">
                  <c:v>10.344827586206897</c:v>
                </c:pt>
                <c:pt idx="6">
                  <c:v>21.929824561403507</c:v>
                </c:pt>
                <c:pt idx="7">
                  <c:v>26.016260162601629</c:v>
                </c:pt>
                <c:pt idx="8">
                  <c:v>25.555555555555554</c:v>
                </c:pt>
                <c:pt idx="9">
                  <c:v>20</c:v>
                </c:pt>
                <c:pt idx="10">
                  <c:v>8.8607594936708853</c:v>
                </c:pt>
                <c:pt idx="11">
                  <c:v>11.748633879781421</c:v>
                </c:pt>
                <c:pt idx="12">
                  <c:v>21.739130434782609</c:v>
                </c:pt>
                <c:pt idx="13">
                  <c:v>17.567567567567568</c:v>
                </c:pt>
                <c:pt idx="14">
                  <c:v>30.687830687830687</c:v>
                </c:pt>
                <c:pt idx="15">
                  <c:v>24.026590693257361</c:v>
                </c:pt>
              </c:numCache>
            </c:numRef>
          </c:val>
          <c:extLst>
            <c:ext xmlns:c16="http://schemas.microsoft.com/office/drawing/2014/chart" uri="{C3380CC4-5D6E-409C-BE32-E72D297353CC}">
              <c16:uniqueId val="{00000002-9914-4731-B18D-7009FD5EDE9A}"/>
            </c:ext>
          </c:extLst>
        </c:ser>
        <c:ser>
          <c:idx val="3"/>
          <c:order val="3"/>
          <c:tx>
            <c:strRef>
              <c:f>'[logiraamatu statistika maakonnapĆµhiselt.xlsx]faas'!$E$22</c:f>
              <c:strCache>
                <c:ptCount val="1"/>
                <c:pt idx="0">
                  <c:v>3. ja 4. faasi vahel</c:v>
                </c:pt>
              </c:strCache>
            </c:strRef>
          </c:tx>
          <c:invertIfNegative val="0"/>
          <c:cat>
            <c:strRef>
              <c:f>'[logiraamatu statistika maakonnapĆµhiselt.xlsx]faas'!$A$23:$A$38</c:f>
              <c:strCache>
                <c:ptCount val="16"/>
                <c:pt idx="0">
                  <c:v>Harjumaa</c:v>
                </c:pt>
                <c:pt idx="1">
                  <c:v>Hiiumaa</c:v>
                </c:pt>
                <c:pt idx="2">
                  <c:v>Ida-Virumaa</c:v>
                </c:pt>
                <c:pt idx="3">
                  <c:v>Järvamaa</c:v>
                </c:pt>
                <c:pt idx="4">
                  <c:v>Jõgevamaa</c:v>
                </c:pt>
                <c:pt idx="5">
                  <c:v>Läänemaa</c:v>
                </c:pt>
                <c:pt idx="6">
                  <c:v>Lääne-Virumaa</c:v>
                </c:pt>
                <c:pt idx="7">
                  <c:v>Pärnumaa</c:v>
                </c:pt>
                <c:pt idx="8">
                  <c:v>Põlvamaa</c:v>
                </c:pt>
                <c:pt idx="9">
                  <c:v>Raplamaa</c:v>
                </c:pt>
                <c:pt idx="10">
                  <c:v>Saaremaa</c:v>
                </c:pt>
                <c:pt idx="11">
                  <c:v>Tartumaa</c:v>
                </c:pt>
                <c:pt idx="12">
                  <c:v>Valgamaa</c:v>
                </c:pt>
                <c:pt idx="13">
                  <c:v>Viljandimaa</c:v>
                </c:pt>
                <c:pt idx="14">
                  <c:v>Võrumaa</c:v>
                </c:pt>
                <c:pt idx="15">
                  <c:v>Kokku:</c:v>
                </c:pt>
              </c:strCache>
            </c:strRef>
          </c:cat>
          <c:val>
            <c:numRef>
              <c:f>'[logiraamatu statistika maakonnapĆµhiselt.xlsx]faas'!$E$23:$E$38</c:f>
              <c:numCache>
                <c:formatCode>0.0</c:formatCode>
                <c:ptCount val="16"/>
                <c:pt idx="0">
                  <c:v>30.927835051546392</c:v>
                </c:pt>
                <c:pt idx="1">
                  <c:v>14.814814814814813</c:v>
                </c:pt>
                <c:pt idx="2">
                  <c:v>29.527559055118108</c:v>
                </c:pt>
                <c:pt idx="3">
                  <c:v>19.285714285714288</c:v>
                </c:pt>
                <c:pt idx="4">
                  <c:v>35.256410256410255</c:v>
                </c:pt>
                <c:pt idx="5">
                  <c:v>22.413793103448278</c:v>
                </c:pt>
                <c:pt idx="6">
                  <c:v>39.473684210526315</c:v>
                </c:pt>
                <c:pt idx="7">
                  <c:v>18.699186991869919</c:v>
                </c:pt>
                <c:pt idx="8">
                  <c:v>32.222222222222221</c:v>
                </c:pt>
                <c:pt idx="9">
                  <c:v>25.714285714285712</c:v>
                </c:pt>
                <c:pt idx="10">
                  <c:v>30.37974683544304</c:v>
                </c:pt>
                <c:pt idx="11">
                  <c:v>32.240437158469945</c:v>
                </c:pt>
                <c:pt idx="12">
                  <c:v>45.893719806763286</c:v>
                </c:pt>
                <c:pt idx="13">
                  <c:v>25.675675675675674</c:v>
                </c:pt>
                <c:pt idx="14">
                  <c:v>37.037037037037038</c:v>
                </c:pt>
                <c:pt idx="15">
                  <c:v>31.623931623931622</c:v>
                </c:pt>
              </c:numCache>
            </c:numRef>
          </c:val>
          <c:extLst>
            <c:ext xmlns:c16="http://schemas.microsoft.com/office/drawing/2014/chart" uri="{C3380CC4-5D6E-409C-BE32-E72D297353CC}">
              <c16:uniqueId val="{00000003-9914-4731-B18D-7009FD5EDE9A}"/>
            </c:ext>
          </c:extLst>
        </c:ser>
        <c:ser>
          <c:idx val="4"/>
          <c:order val="4"/>
          <c:tx>
            <c:strRef>
              <c:f>'[logiraamatu statistika maakonnapĆµhiselt.xlsx]faas'!$F$22</c:f>
              <c:strCache>
                <c:ptCount val="1"/>
                <c:pt idx="0">
                  <c:v>4. faasis</c:v>
                </c:pt>
              </c:strCache>
            </c:strRef>
          </c:tx>
          <c:invertIfNegative val="0"/>
          <c:cat>
            <c:strRef>
              <c:f>'[logiraamatu statistika maakonnapĆµhiselt.xlsx]faas'!$A$23:$A$38</c:f>
              <c:strCache>
                <c:ptCount val="16"/>
                <c:pt idx="0">
                  <c:v>Harjumaa</c:v>
                </c:pt>
                <c:pt idx="1">
                  <c:v>Hiiumaa</c:v>
                </c:pt>
                <c:pt idx="2">
                  <c:v>Ida-Virumaa</c:v>
                </c:pt>
                <c:pt idx="3">
                  <c:v>Järvamaa</c:v>
                </c:pt>
                <c:pt idx="4">
                  <c:v>Jõgevamaa</c:v>
                </c:pt>
                <c:pt idx="5">
                  <c:v>Läänemaa</c:v>
                </c:pt>
                <c:pt idx="6">
                  <c:v>Lääne-Virumaa</c:v>
                </c:pt>
                <c:pt idx="7">
                  <c:v>Pärnumaa</c:v>
                </c:pt>
                <c:pt idx="8">
                  <c:v>Põlvamaa</c:v>
                </c:pt>
                <c:pt idx="9">
                  <c:v>Raplamaa</c:v>
                </c:pt>
                <c:pt idx="10">
                  <c:v>Saaremaa</c:v>
                </c:pt>
                <c:pt idx="11">
                  <c:v>Tartumaa</c:v>
                </c:pt>
                <c:pt idx="12">
                  <c:v>Valgamaa</c:v>
                </c:pt>
                <c:pt idx="13">
                  <c:v>Viljandimaa</c:v>
                </c:pt>
                <c:pt idx="14">
                  <c:v>Võrumaa</c:v>
                </c:pt>
                <c:pt idx="15">
                  <c:v>Kokku:</c:v>
                </c:pt>
              </c:strCache>
            </c:strRef>
          </c:cat>
          <c:val>
            <c:numRef>
              <c:f>'[logiraamatu statistika maakonnapĆµhiselt.xlsx]faas'!$F$23:$F$38</c:f>
              <c:numCache>
                <c:formatCode>0.0</c:formatCode>
                <c:ptCount val="16"/>
                <c:pt idx="0">
                  <c:v>2.5773195876288657</c:v>
                </c:pt>
                <c:pt idx="1">
                  <c:v>22.222222222222221</c:v>
                </c:pt>
                <c:pt idx="2">
                  <c:v>12.204724409448819</c:v>
                </c:pt>
                <c:pt idx="3">
                  <c:v>24.285714285714285</c:v>
                </c:pt>
                <c:pt idx="4">
                  <c:v>3.2051282051282048</c:v>
                </c:pt>
                <c:pt idx="5">
                  <c:v>18.96551724137931</c:v>
                </c:pt>
                <c:pt idx="6">
                  <c:v>13.157894736842104</c:v>
                </c:pt>
                <c:pt idx="7">
                  <c:v>0</c:v>
                </c:pt>
                <c:pt idx="8">
                  <c:v>0</c:v>
                </c:pt>
                <c:pt idx="9">
                  <c:v>5.7142857142857144</c:v>
                </c:pt>
                <c:pt idx="10">
                  <c:v>45.569620253164558</c:v>
                </c:pt>
                <c:pt idx="11">
                  <c:v>21.038251366120221</c:v>
                </c:pt>
                <c:pt idx="12">
                  <c:v>9.6618357487922708</c:v>
                </c:pt>
                <c:pt idx="13">
                  <c:v>2.7027027027027026</c:v>
                </c:pt>
                <c:pt idx="14">
                  <c:v>14.814814814814813</c:v>
                </c:pt>
                <c:pt idx="15">
                  <c:v>12.915479582146251</c:v>
                </c:pt>
              </c:numCache>
            </c:numRef>
          </c:val>
          <c:extLst>
            <c:ext xmlns:c16="http://schemas.microsoft.com/office/drawing/2014/chart" uri="{C3380CC4-5D6E-409C-BE32-E72D297353CC}">
              <c16:uniqueId val="{00000004-9914-4731-B18D-7009FD5EDE9A}"/>
            </c:ext>
          </c:extLst>
        </c:ser>
        <c:ser>
          <c:idx val="5"/>
          <c:order val="5"/>
          <c:tx>
            <c:strRef>
              <c:f>'[logiraamatu statistika maakonnapĆµhiselt.xlsx]faas'!$G$22</c:f>
              <c:strCache>
                <c:ptCount val="1"/>
                <c:pt idx="0">
                  <c:v>Katkestanud</c:v>
                </c:pt>
              </c:strCache>
            </c:strRef>
          </c:tx>
          <c:invertIfNegative val="0"/>
          <c:cat>
            <c:strRef>
              <c:f>'[logiraamatu statistika maakonnapĆµhiselt.xlsx]faas'!$A$23:$A$38</c:f>
              <c:strCache>
                <c:ptCount val="16"/>
                <c:pt idx="0">
                  <c:v>Harjumaa</c:v>
                </c:pt>
                <c:pt idx="1">
                  <c:v>Hiiumaa</c:v>
                </c:pt>
                <c:pt idx="2">
                  <c:v>Ida-Virumaa</c:v>
                </c:pt>
                <c:pt idx="3">
                  <c:v>Järvamaa</c:v>
                </c:pt>
                <c:pt idx="4">
                  <c:v>Jõgevamaa</c:v>
                </c:pt>
                <c:pt idx="5">
                  <c:v>Läänemaa</c:v>
                </c:pt>
                <c:pt idx="6">
                  <c:v>Lääne-Virumaa</c:v>
                </c:pt>
                <c:pt idx="7">
                  <c:v>Pärnumaa</c:v>
                </c:pt>
                <c:pt idx="8">
                  <c:v>Põlvamaa</c:v>
                </c:pt>
                <c:pt idx="9">
                  <c:v>Raplamaa</c:v>
                </c:pt>
                <c:pt idx="10">
                  <c:v>Saaremaa</c:v>
                </c:pt>
                <c:pt idx="11">
                  <c:v>Tartumaa</c:v>
                </c:pt>
                <c:pt idx="12">
                  <c:v>Valgamaa</c:v>
                </c:pt>
                <c:pt idx="13">
                  <c:v>Viljandimaa</c:v>
                </c:pt>
                <c:pt idx="14">
                  <c:v>Võrumaa</c:v>
                </c:pt>
                <c:pt idx="15">
                  <c:v>Kokku:</c:v>
                </c:pt>
              </c:strCache>
            </c:strRef>
          </c:cat>
          <c:val>
            <c:numRef>
              <c:f>'[logiraamatu statistika maakonnapĆµhiselt.xlsx]faas'!$G$23:$G$38</c:f>
              <c:numCache>
                <c:formatCode>0.0</c:formatCode>
                <c:ptCount val="16"/>
                <c:pt idx="0">
                  <c:v>2.5773195876288657</c:v>
                </c:pt>
                <c:pt idx="1">
                  <c:v>7.4074074074074066</c:v>
                </c:pt>
                <c:pt idx="2">
                  <c:v>1.5748031496062991</c:v>
                </c:pt>
                <c:pt idx="3">
                  <c:v>2.8571428571428572</c:v>
                </c:pt>
                <c:pt idx="4">
                  <c:v>1.9230769230769231</c:v>
                </c:pt>
                <c:pt idx="5">
                  <c:v>1.7241379310344827</c:v>
                </c:pt>
                <c:pt idx="6">
                  <c:v>0.8771929824561403</c:v>
                </c:pt>
                <c:pt idx="7">
                  <c:v>16.260162601626014</c:v>
                </c:pt>
                <c:pt idx="8">
                  <c:v>0</c:v>
                </c:pt>
                <c:pt idx="9">
                  <c:v>0</c:v>
                </c:pt>
                <c:pt idx="10">
                  <c:v>3.79746835443038</c:v>
                </c:pt>
                <c:pt idx="11">
                  <c:v>1.3661202185792349</c:v>
                </c:pt>
                <c:pt idx="12">
                  <c:v>12.560386473429952</c:v>
                </c:pt>
                <c:pt idx="13">
                  <c:v>1.3513513513513513</c:v>
                </c:pt>
                <c:pt idx="14">
                  <c:v>1.0582010582010581</c:v>
                </c:pt>
                <c:pt idx="15">
                  <c:v>3.6562203228869898</c:v>
                </c:pt>
              </c:numCache>
            </c:numRef>
          </c:val>
          <c:extLst>
            <c:ext xmlns:c16="http://schemas.microsoft.com/office/drawing/2014/chart" uri="{C3380CC4-5D6E-409C-BE32-E72D297353CC}">
              <c16:uniqueId val="{00000005-9914-4731-B18D-7009FD5EDE9A}"/>
            </c:ext>
          </c:extLst>
        </c:ser>
        <c:dLbls>
          <c:showLegendKey val="0"/>
          <c:showVal val="0"/>
          <c:showCatName val="0"/>
          <c:showSerName val="0"/>
          <c:showPercent val="0"/>
          <c:showBubbleSize val="0"/>
        </c:dLbls>
        <c:gapWidth val="43"/>
        <c:overlap val="100"/>
        <c:axId val="142489472"/>
        <c:axId val="142491008"/>
      </c:barChart>
      <c:catAx>
        <c:axId val="142489472"/>
        <c:scaling>
          <c:orientation val="minMax"/>
        </c:scaling>
        <c:delete val="0"/>
        <c:axPos val="l"/>
        <c:numFmt formatCode="General" sourceLinked="0"/>
        <c:majorTickMark val="out"/>
        <c:minorTickMark val="none"/>
        <c:tickLblPos val="nextTo"/>
        <c:crossAx val="142491008"/>
        <c:crosses val="autoZero"/>
        <c:auto val="1"/>
        <c:lblAlgn val="ctr"/>
        <c:lblOffset val="100"/>
        <c:noMultiLvlLbl val="0"/>
      </c:catAx>
      <c:valAx>
        <c:axId val="142491008"/>
        <c:scaling>
          <c:orientation val="minMax"/>
        </c:scaling>
        <c:delete val="0"/>
        <c:axPos val="b"/>
        <c:majorGridlines/>
        <c:numFmt formatCode="0%" sourceLinked="1"/>
        <c:majorTickMark val="out"/>
        <c:minorTickMark val="none"/>
        <c:tickLblPos val="nextTo"/>
        <c:crossAx val="142489472"/>
        <c:crosses val="autoZero"/>
        <c:crossBetween val="between"/>
      </c:valAx>
    </c:plotArea>
    <c:legend>
      <c:legendPos val="b"/>
      <c:layout/>
      <c:overlay val="0"/>
    </c:legend>
    <c:plotVisOnly val="1"/>
    <c:dispBlanksAs val="gap"/>
    <c:showDLblsOverMax val="0"/>
  </c:chart>
  <c:spPr>
    <a:solidFill>
      <a:schemeClr val="bg2"/>
    </a:solidFill>
  </c:spPr>
  <c:txPr>
    <a:bodyPr/>
    <a:lstStyle/>
    <a:p>
      <a:pPr>
        <a:defRPr sz="1600">
          <a:latin typeface="Tw Cen MT" panose="020B0602020104020603" pitchFamily="34" charset="0"/>
        </a:defRPr>
      </a:pPr>
      <a:endParaRPr lang="et-EE"/>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Leht1!$E$3</c:f>
              <c:strCache>
                <c:ptCount val="1"/>
                <c:pt idx="0">
                  <c:v>M</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Leht1!$B$4:$B$12</c:f>
              <c:strCache>
                <c:ptCount val="9"/>
                <c:pt idx="0">
                  <c:v>Maapiirkond</c:v>
                </c:pt>
                <c:pt idx="1">
                  <c:v>Lõpetamata haridus</c:v>
                </c:pt>
                <c:pt idx="2">
                  <c:v>Sisserännanu, rahvusvähemus</c:v>
                </c:pt>
                <c:pt idx="3">
                  <c:v>Erivajadus</c:v>
                </c:pt>
                <c:pt idx="4">
                  <c:v>Ebasoodsas olukorras</c:v>
                </c:pt>
                <c:pt idx="5">
                  <c:v>Ebasoodsas olukorras: kriminaalkorras karistatud</c:v>
                </c:pt>
                <c:pt idx="6">
                  <c:v>Perekondlik: lapsega kodus</c:v>
                </c:pt>
                <c:pt idx="7">
                  <c:v>Perekondlik: pereliikme hooldaja</c:v>
                </c:pt>
                <c:pt idx="8">
                  <c:v>Perekondlik: üksikvanem</c:v>
                </c:pt>
              </c:strCache>
            </c:strRef>
          </c:cat>
          <c:val>
            <c:numRef>
              <c:f>Leht1!$E$4:$E$12</c:f>
              <c:numCache>
                <c:formatCode>0.0</c:formatCode>
                <c:ptCount val="9"/>
                <c:pt idx="0">
                  <c:v>25.155279503105589</c:v>
                </c:pt>
                <c:pt idx="1">
                  <c:v>32.298136645962735</c:v>
                </c:pt>
                <c:pt idx="2">
                  <c:v>0.72463768115942029</c:v>
                </c:pt>
                <c:pt idx="3">
                  <c:v>7.9710144927536222</c:v>
                </c:pt>
                <c:pt idx="4">
                  <c:v>9.1097308488612825</c:v>
                </c:pt>
                <c:pt idx="5">
                  <c:v>4.3478260869565215</c:v>
                </c:pt>
                <c:pt idx="6">
                  <c:v>0.20703933747412009</c:v>
                </c:pt>
                <c:pt idx="7">
                  <c:v>0.82815734989648038</c:v>
                </c:pt>
                <c:pt idx="8">
                  <c:v>0.41407867494824019</c:v>
                </c:pt>
              </c:numCache>
            </c:numRef>
          </c:val>
          <c:extLst>
            <c:ext xmlns:c16="http://schemas.microsoft.com/office/drawing/2014/chart" uri="{C3380CC4-5D6E-409C-BE32-E72D297353CC}">
              <c16:uniqueId val="{00000000-D5A1-4D30-A94E-0EEFB26FDB9E}"/>
            </c:ext>
          </c:extLst>
        </c:ser>
        <c:ser>
          <c:idx val="1"/>
          <c:order val="1"/>
          <c:tx>
            <c:strRef>
              <c:f>Leht1!$F$3</c:f>
              <c:strCache>
                <c:ptCount val="1"/>
                <c:pt idx="0">
                  <c:v>N</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Leht1!$B$4:$B$12</c:f>
              <c:strCache>
                <c:ptCount val="9"/>
                <c:pt idx="0">
                  <c:v>Maapiirkond</c:v>
                </c:pt>
                <c:pt idx="1">
                  <c:v>Lõpetamata haridus</c:v>
                </c:pt>
                <c:pt idx="2">
                  <c:v>Sisserännanu, rahvusvähemus</c:v>
                </c:pt>
                <c:pt idx="3">
                  <c:v>Erivajadus</c:v>
                </c:pt>
                <c:pt idx="4">
                  <c:v>Ebasoodsas olukorras</c:v>
                </c:pt>
                <c:pt idx="5">
                  <c:v>Ebasoodsas olukorras: kriminaalkorras karistatud</c:v>
                </c:pt>
                <c:pt idx="6">
                  <c:v>Perekondlik: lapsega kodus</c:v>
                </c:pt>
                <c:pt idx="7">
                  <c:v>Perekondlik: pereliikme hooldaja</c:v>
                </c:pt>
                <c:pt idx="8">
                  <c:v>Perekondlik: üksikvanem</c:v>
                </c:pt>
              </c:strCache>
            </c:strRef>
          </c:cat>
          <c:val>
            <c:numRef>
              <c:f>Leht1!$F$4:$F$12</c:f>
              <c:numCache>
                <c:formatCode>0.0</c:formatCode>
                <c:ptCount val="9"/>
                <c:pt idx="0">
                  <c:v>27.553763440860212</c:v>
                </c:pt>
                <c:pt idx="1">
                  <c:v>29.973118279569892</c:v>
                </c:pt>
                <c:pt idx="2">
                  <c:v>0.26881720430107531</c:v>
                </c:pt>
                <c:pt idx="3">
                  <c:v>5.779569892473118</c:v>
                </c:pt>
                <c:pt idx="4">
                  <c:v>8.3333333333333321</c:v>
                </c:pt>
                <c:pt idx="5">
                  <c:v>0.80645161290322576</c:v>
                </c:pt>
                <c:pt idx="6">
                  <c:v>9.67741935483871</c:v>
                </c:pt>
                <c:pt idx="7">
                  <c:v>0.40322580645161288</c:v>
                </c:pt>
                <c:pt idx="8">
                  <c:v>2.553763440860215</c:v>
                </c:pt>
              </c:numCache>
            </c:numRef>
          </c:val>
          <c:extLst>
            <c:ext xmlns:c16="http://schemas.microsoft.com/office/drawing/2014/chart" uri="{C3380CC4-5D6E-409C-BE32-E72D297353CC}">
              <c16:uniqueId val="{00000001-D5A1-4D30-A94E-0EEFB26FDB9E}"/>
            </c:ext>
          </c:extLst>
        </c:ser>
        <c:dLbls>
          <c:showLegendKey val="0"/>
          <c:showVal val="0"/>
          <c:showCatName val="0"/>
          <c:showSerName val="0"/>
          <c:showPercent val="0"/>
          <c:showBubbleSize val="0"/>
        </c:dLbls>
        <c:gapWidth val="182"/>
        <c:axId val="310800608"/>
        <c:axId val="310803888"/>
      </c:barChart>
      <c:catAx>
        <c:axId val="3108006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310803888"/>
        <c:crosses val="autoZero"/>
        <c:auto val="1"/>
        <c:lblAlgn val="ctr"/>
        <c:lblOffset val="100"/>
        <c:noMultiLvlLbl val="0"/>
      </c:catAx>
      <c:valAx>
        <c:axId val="310803888"/>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310800608"/>
        <c:crosses val="autoZero"/>
        <c:crossBetween val="between"/>
      </c:valAx>
      <c:spPr>
        <a:solidFill>
          <a:schemeClr val="bg2"/>
        </a:solid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solidFill>
      <a:schemeClr val="bg2"/>
    </a:solidFill>
    <a:ln>
      <a:noFill/>
    </a:ln>
    <a:effectLst/>
  </c:spPr>
  <c:txPr>
    <a:bodyPr/>
    <a:lstStyle/>
    <a:p>
      <a:pPr>
        <a:defRPr sz="1800"/>
      </a:pPr>
      <a:endParaRPr lang="et-E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'[logiraamatu statistika maakonnapĆµhiselt.xlsx]takistus'!$B$43</c:f>
              <c:strCache>
                <c:ptCount val="1"/>
                <c:pt idx="0">
                  <c:v>Maapiirkond</c:v>
                </c:pt>
              </c:strCache>
            </c:strRef>
          </c:tx>
          <c:invertIfNegative val="0"/>
          <c:cat>
            <c:strRef>
              <c:f>'[logiraamatu statistika maakonnapĆµhiselt.xlsx]takistus'!$A$44:$A$59</c:f>
              <c:strCache>
                <c:ptCount val="16"/>
                <c:pt idx="0">
                  <c:v>Harjumaa</c:v>
                </c:pt>
                <c:pt idx="1">
                  <c:v>Hiiumaa</c:v>
                </c:pt>
                <c:pt idx="2">
                  <c:v>Ida-Virumaa</c:v>
                </c:pt>
                <c:pt idx="3">
                  <c:v>Järvamaa</c:v>
                </c:pt>
                <c:pt idx="4">
                  <c:v>Jõgevamaa</c:v>
                </c:pt>
                <c:pt idx="5">
                  <c:v>Läänemaa</c:v>
                </c:pt>
                <c:pt idx="6">
                  <c:v>Lääne-Virumaa</c:v>
                </c:pt>
                <c:pt idx="7">
                  <c:v>Pärnumaa</c:v>
                </c:pt>
                <c:pt idx="8">
                  <c:v>Põlvamaa</c:v>
                </c:pt>
                <c:pt idx="9">
                  <c:v>Raplamaa</c:v>
                </c:pt>
                <c:pt idx="10">
                  <c:v>Saaremaa</c:v>
                </c:pt>
                <c:pt idx="11">
                  <c:v>Tartumaa</c:v>
                </c:pt>
                <c:pt idx="12">
                  <c:v>Valgamaa</c:v>
                </c:pt>
                <c:pt idx="13">
                  <c:v>Viljandimaa</c:v>
                </c:pt>
                <c:pt idx="14">
                  <c:v>Võrumaa</c:v>
                </c:pt>
                <c:pt idx="15">
                  <c:v>Kokku:</c:v>
                </c:pt>
              </c:strCache>
            </c:strRef>
          </c:cat>
          <c:val>
            <c:numRef>
              <c:f>'[logiraamatu statistika maakonnapĆµhiselt.xlsx]takistus'!$B$44:$B$59</c:f>
              <c:numCache>
                <c:formatCode>0.0</c:formatCode>
                <c:ptCount val="16"/>
                <c:pt idx="0">
                  <c:v>38.679245283018872</c:v>
                </c:pt>
                <c:pt idx="1">
                  <c:v>63.888888888888886</c:v>
                </c:pt>
                <c:pt idx="2">
                  <c:v>56.223175965665241</c:v>
                </c:pt>
                <c:pt idx="3">
                  <c:v>15.217391304347828</c:v>
                </c:pt>
                <c:pt idx="4">
                  <c:v>23.206751054852319</c:v>
                </c:pt>
                <c:pt idx="5">
                  <c:v>13.888888888888889</c:v>
                </c:pt>
                <c:pt idx="6">
                  <c:v>40.74074074074074</c:v>
                </c:pt>
                <c:pt idx="7">
                  <c:v>42.465753424657535</c:v>
                </c:pt>
                <c:pt idx="8">
                  <c:v>57.74647887323944</c:v>
                </c:pt>
                <c:pt idx="9">
                  <c:v>50</c:v>
                </c:pt>
                <c:pt idx="10">
                  <c:v>7.4074074074074066</c:v>
                </c:pt>
                <c:pt idx="11">
                  <c:v>17.553191489361701</c:v>
                </c:pt>
                <c:pt idx="12">
                  <c:v>32.786885245901637</c:v>
                </c:pt>
                <c:pt idx="13">
                  <c:v>41.666666666666671</c:v>
                </c:pt>
                <c:pt idx="14">
                  <c:v>36.065573770491802</c:v>
                </c:pt>
                <c:pt idx="15">
                  <c:v>34.550898203592816</c:v>
                </c:pt>
              </c:numCache>
            </c:numRef>
          </c:val>
          <c:extLst>
            <c:ext xmlns:c16="http://schemas.microsoft.com/office/drawing/2014/chart" uri="{C3380CC4-5D6E-409C-BE32-E72D297353CC}">
              <c16:uniqueId val="{00000000-8A0F-477B-B88E-64FFE0F3960E}"/>
            </c:ext>
          </c:extLst>
        </c:ser>
        <c:ser>
          <c:idx val="1"/>
          <c:order val="1"/>
          <c:tx>
            <c:strRef>
              <c:f>'[logiraamatu statistika maakonnapĆµhiselt.xlsx]takistus'!$C$43</c:f>
              <c:strCache>
                <c:ptCount val="1"/>
                <c:pt idx="0">
                  <c:v>Lõpetamata haridus</c:v>
                </c:pt>
              </c:strCache>
            </c:strRef>
          </c:tx>
          <c:invertIfNegative val="0"/>
          <c:cat>
            <c:strRef>
              <c:f>'[logiraamatu statistika maakonnapĆµhiselt.xlsx]takistus'!$A$44:$A$59</c:f>
              <c:strCache>
                <c:ptCount val="16"/>
                <c:pt idx="0">
                  <c:v>Harjumaa</c:v>
                </c:pt>
                <c:pt idx="1">
                  <c:v>Hiiumaa</c:v>
                </c:pt>
                <c:pt idx="2">
                  <c:v>Ida-Virumaa</c:v>
                </c:pt>
                <c:pt idx="3">
                  <c:v>Järvamaa</c:v>
                </c:pt>
                <c:pt idx="4">
                  <c:v>Jõgevamaa</c:v>
                </c:pt>
                <c:pt idx="5">
                  <c:v>Läänemaa</c:v>
                </c:pt>
                <c:pt idx="6">
                  <c:v>Lääne-Virumaa</c:v>
                </c:pt>
                <c:pt idx="7">
                  <c:v>Pärnumaa</c:v>
                </c:pt>
                <c:pt idx="8">
                  <c:v>Põlvamaa</c:v>
                </c:pt>
                <c:pt idx="9">
                  <c:v>Raplamaa</c:v>
                </c:pt>
                <c:pt idx="10">
                  <c:v>Saaremaa</c:v>
                </c:pt>
                <c:pt idx="11">
                  <c:v>Tartumaa</c:v>
                </c:pt>
                <c:pt idx="12">
                  <c:v>Valgamaa</c:v>
                </c:pt>
                <c:pt idx="13">
                  <c:v>Viljandimaa</c:v>
                </c:pt>
                <c:pt idx="14">
                  <c:v>Võrumaa</c:v>
                </c:pt>
                <c:pt idx="15">
                  <c:v>Kokku:</c:v>
                </c:pt>
              </c:strCache>
            </c:strRef>
          </c:cat>
          <c:val>
            <c:numRef>
              <c:f>'[logiraamatu statistika maakonnapĆµhiselt.xlsx]takistus'!$C$44:$C$59</c:f>
              <c:numCache>
                <c:formatCode>0.0</c:formatCode>
                <c:ptCount val="16"/>
                <c:pt idx="0">
                  <c:v>38.679245283018872</c:v>
                </c:pt>
                <c:pt idx="1">
                  <c:v>19.444444444444446</c:v>
                </c:pt>
                <c:pt idx="2">
                  <c:v>22.746781115879827</c:v>
                </c:pt>
                <c:pt idx="3">
                  <c:v>51.086956521739133</c:v>
                </c:pt>
                <c:pt idx="4">
                  <c:v>46.835443037974684</c:v>
                </c:pt>
                <c:pt idx="5">
                  <c:v>58.333333333333336</c:v>
                </c:pt>
                <c:pt idx="6">
                  <c:v>38.271604938271601</c:v>
                </c:pt>
                <c:pt idx="7">
                  <c:v>21.232876712328768</c:v>
                </c:pt>
                <c:pt idx="8">
                  <c:v>22.535211267605636</c:v>
                </c:pt>
                <c:pt idx="9">
                  <c:v>20.588235294117645</c:v>
                </c:pt>
                <c:pt idx="10">
                  <c:v>41.975308641975303</c:v>
                </c:pt>
                <c:pt idx="11">
                  <c:v>59.042553191489368</c:v>
                </c:pt>
                <c:pt idx="12">
                  <c:v>41.803278688524593</c:v>
                </c:pt>
                <c:pt idx="13">
                  <c:v>37.5</c:v>
                </c:pt>
                <c:pt idx="14">
                  <c:v>32.786885245901637</c:v>
                </c:pt>
                <c:pt idx="15">
                  <c:v>37.724550898203589</c:v>
                </c:pt>
              </c:numCache>
            </c:numRef>
          </c:val>
          <c:extLst>
            <c:ext xmlns:c16="http://schemas.microsoft.com/office/drawing/2014/chart" uri="{C3380CC4-5D6E-409C-BE32-E72D297353CC}">
              <c16:uniqueId val="{00000001-8A0F-477B-B88E-64FFE0F3960E}"/>
            </c:ext>
          </c:extLst>
        </c:ser>
        <c:ser>
          <c:idx val="2"/>
          <c:order val="2"/>
          <c:tx>
            <c:strRef>
              <c:f>'[logiraamatu statistika maakonnapĆµhiselt.xlsx]takistus'!$D$43</c:f>
              <c:strCache>
                <c:ptCount val="1"/>
                <c:pt idx="0">
                  <c:v>Perekondlik</c:v>
                </c:pt>
              </c:strCache>
            </c:strRef>
          </c:tx>
          <c:invertIfNegative val="0"/>
          <c:cat>
            <c:strRef>
              <c:f>'[logiraamatu statistika maakonnapĆµhiselt.xlsx]takistus'!$A$44:$A$59</c:f>
              <c:strCache>
                <c:ptCount val="16"/>
                <c:pt idx="0">
                  <c:v>Harjumaa</c:v>
                </c:pt>
                <c:pt idx="1">
                  <c:v>Hiiumaa</c:v>
                </c:pt>
                <c:pt idx="2">
                  <c:v>Ida-Virumaa</c:v>
                </c:pt>
                <c:pt idx="3">
                  <c:v>Järvamaa</c:v>
                </c:pt>
                <c:pt idx="4">
                  <c:v>Jõgevamaa</c:v>
                </c:pt>
                <c:pt idx="5">
                  <c:v>Läänemaa</c:v>
                </c:pt>
                <c:pt idx="6">
                  <c:v>Lääne-Virumaa</c:v>
                </c:pt>
                <c:pt idx="7">
                  <c:v>Pärnumaa</c:v>
                </c:pt>
                <c:pt idx="8">
                  <c:v>Põlvamaa</c:v>
                </c:pt>
                <c:pt idx="9">
                  <c:v>Raplamaa</c:v>
                </c:pt>
                <c:pt idx="10">
                  <c:v>Saaremaa</c:v>
                </c:pt>
                <c:pt idx="11">
                  <c:v>Tartumaa</c:v>
                </c:pt>
                <c:pt idx="12">
                  <c:v>Valgamaa</c:v>
                </c:pt>
                <c:pt idx="13">
                  <c:v>Viljandimaa</c:v>
                </c:pt>
                <c:pt idx="14">
                  <c:v>Võrumaa</c:v>
                </c:pt>
                <c:pt idx="15">
                  <c:v>Kokku:</c:v>
                </c:pt>
              </c:strCache>
            </c:strRef>
          </c:cat>
          <c:val>
            <c:numRef>
              <c:f>'[logiraamatu statistika maakonnapĆµhiselt.xlsx]takistus'!$D$44:$D$59</c:f>
              <c:numCache>
                <c:formatCode>0.0</c:formatCode>
                <c:ptCount val="16"/>
                <c:pt idx="0">
                  <c:v>3.7735849056603774</c:v>
                </c:pt>
                <c:pt idx="1">
                  <c:v>11.111111111111111</c:v>
                </c:pt>
                <c:pt idx="2">
                  <c:v>7.296137339055794</c:v>
                </c:pt>
                <c:pt idx="3">
                  <c:v>15.217391304347826</c:v>
                </c:pt>
                <c:pt idx="4">
                  <c:v>11.39240506329114</c:v>
                </c:pt>
                <c:pt idx="5">
                  <c:v>5.5555555555555554</c:v>
                </c:pt>
                <c:pt idx="6">
                  <c:v>9.8765432098765427</c:v>
                </c:pt>
                <c:pt idx="7">
                  <c:v>8.2191780821917799</c:v>
                </c:pt>
                <c:pt idx="8">
                  <c:v>0</c:v>
                </c:pt>
                <c:pt idx="9">
                  <c:v>8.8235294117647047</c:v>
                </c:pt>
                <c:pt idx="10">
                  <c:v>11.111111111111111</c:v>
                </c:pt>
                <c:pt idx="11">
                  <c:v>4.787234042553191</c:v>
                </c:pt>
                <c:pt idx="12">
                  <c:v>6.557377049180328</c:v>
                </c:pt>
                <c:pt idx="13">
                  <c:v>8.3333333333333321</c:v>
                </c:pt>
                <c:pt idx="14">
                  <c:v>10.928961748633881</c:v>
                </c:pt>
                <c:pt idx="15">
                  <c:v>8.3233532934131738</c:v>
                </c:pt>
              </c:numCache>
            </c:numRef>
          </c:val>
          <c:extLst>
            <c:ext xmlns:c16="http://schemas.microsoft.com/office/drawing/2014/chart" uri="{C3380CC4-5D6E-409C-BE32-E72D297353CC}">
              <c16:uniqueId val="{00000002-8A0F-477B-B88E-64FFE0F3960E}"/>
            </c:ext>
          </c:extLst>
        </c:ser>
        <c:ser>
          <c:idx val="3"/>
          <c:order val="3"/>
          <c:tx>
            <c:strRef>
              <c:f>'[logiraamatu statistika maakonnapĆµhiselt.xlsx]takistus'!$E$43</c:f>
              <c:strCache>
                <c:ptCount val="1"/>
                <c:pt idx="0">
                  <c:v>Muu</c:v>
                </c:pt>
              </c:strCache>
            </c:strRef>
          </c:tx>
          <c:invertIfNegative val="0"/>
          <c:cat>
            <c:strRef>
              <c:f>'[logiraamatu statistika maakonnapĆµhiselt.xlsx]takistus'!$A$44:$A$59</c:f>
              <c:strCache>
                <c:ptCount val="16"/>
                <c:pt idx="0">
                  <c:v>Harjumaa</c:v>
                </c:pt>
                <c:pt idx="1">
                  <c:v>Hiiumaa</c:v>
                </c:pt>
                <c:pt idx="2">
                  <c:v>Ida-Virumaa</c:v>
                </c:pt>
                <c:pt idx="3">
                  <c:v>Järvamaa</c:v>
                </c:pt>
                <c:pt idx="4">
                  <c:v>Jõgevamaa</c:v>
                </c:pt>
                <c:pt idx="5">
                  <c:v>Läänemaa</c:v>
                </c:pt>
                <c:pt idx="6">
                  <c:v>Lääne-Virumaa</c:v>
                </c:pt>
                <c:pt idx="7">
                  <c:v>Pärnumaa</c:v>
                </c:pt>
                <c:pt idx="8">
                  <c:v>Põlvamaa</c:v>
                </c:pt>
                <c:pt idx="9">
                  <c:v>Raplamaa</c:v>
                </c:pt>
                <c:pt idx="10">
                  <c:v>Saaremaa</c:v>
                </c:pt>
                <c:pt idx="11">
                  <c:v>Tartumaa</c:v>
                </c:pt>
                <c:pt idx="12">
                  <c:v>Valgamaa</c:v>
                </c:pt>
                <c:pt idx="13">
                  <c:v>Viljandimaa</c:v>
                </c:pt>
                <c:pt idx="14">
                  <c:v>Võrumaa</c:v>
                </c:pt>
                <c:pt idx="15">
                  <c:v>Kokku:</c:v>
                </c:pt>
              </c:strCache>
            </c:strRef>
          </c:cat>
          <c:val>
            <c:numRef>
              <c:f>'[logiraamatu statistika maakonnapĆµhiselt.xlsx]takistus'!$E$44:$E$59</c:f>
              <c:numCache>
                <c:formatCode>0.0</c:formatCode>
                <c:ptCount val="16"/>
                <c:pt idx="0">
                  <c:v>18.867924528301877</c:v>
                </c:pt>
                <c:pt idx="1">
                  <c:v>5.5555555555555571</c:v>
                </c:pt>
                <c:pt idx="2">
                  <c:v>13.733905579399138</c:v>
                </c:pt>
                <c:pt idx="3">
                  <c:v>18.478260869565212</c:v>
                </c:pt>
                <c:pt idx="4">
                  <c:v>18.565400843881857</c:v>
                </c:pt>
                <c:pt idx="5">
                  <c:v>22.222222222222221</c:v>
                </c:pt>
                <c:pt idx="6">
                  <c:v>11.111111111111116</c:v>
                </c:pt>
                <c:pt idx="7">
                  <c:v>28.082191780821915</c:v>
                </c:pt>
                <c:pt idx="8">
                  <c:v>19.718309859154925</c:v>
                </c:pt>
                <c:pt idx="9">
                  <c:v>20.588235294117652</c:v>
                </c:pt>
                <c:pt idx="10">
                  <c:v>39.506172839506178</c:v>
                </c:pt>
                <c:pt idx="11">
                  <c:v>18.617021276595747</c:v>
                </c:pt>
                <c:pt idx="12">
                  <c:v>18.85245901639345</c:v>
                </c:pt>
                <c:pt idx="13">
                  <c:v>12.499999999999996</c:v>
                </c:pt>
                <c:pt idx="14">
                  <c:v>20.21857923497268</c:v>
                </c:pt>
                <c:pt idx="15">
                  <c:v>19.401197604790415</c:v>
                </c:pt>
              </c:numCache>
            </c:numRef>
          </c:val>
          <c:extLst>
            <c:ext xmlns:c16="http://schemas.microsoft.com/office/drawing/2014/chart" uri="{C3380CC4-5D6E-409C-BE32-E72D297353CC}">
              <c16:uniqueId val="{00000003-8A0F-477B-B88E-64FFE0F3960E}"/>
            </c:ext>
          </c:extLst>
        </c:ser>
        <c:dLbls>
          <c:showLegendKey val="0"/>
          <c:showVal val="0"/>
          <c:showCatName val="0"/>
          <c:showSerName val="0"/>
          <c:showPercent val="0"/>
          <c:showBubbleSize val="0"/>
        </c:dLbls>
        <c:gapWidth val="57"/>
        <c:overlap val="100"/>
        <c:axId val="201412608"/>
        <c:axId val="201414144"/>
      </c:barChart>
      <c:catAx>
        <c:axId val="201412608"/>
        <c:scaling>
          <c:orientation val="minMax"/>
        </c:scaling>
        <c:delete val="0"/>
        <c:axPos val="l"/>
        <c:numFmt formatCode="General" sourceLinked="0"/>
        <c:majorTickMark val="out"/>
        <c:minorTickMark val="none"/>
        <c:tickLblPos val="nextTo"/>
        <c:crossAx val="201414144"/>
        <c:crosses val="autoZero"/>
        <c:auto val="1"/>
        <c:lblAlgn val="ctr"/>
        <c:lblOffset val="100"/>
        <c:noMultiLvlLbl val="0"/>
      </c:catAx>
      <c:valAx>
        <c:axId val="201414144"/>
        <c:scaling>
          <c:orientation val="minMax"/>
        </c:scaling>
        <c:delete val="0"/>
        <c:axPos val="b"/>
        <c:majorGridlines/>
        <c:numFmt formatCode="0%" sourceLinked="1"/>
        <c:majorTickMark val="out"/>
        <c:minorTickMark val="none"/>
        <c:tickLblPos val="nextTo"/>
        <c:crossAx val="201412608"/>
        <c:crosses val="autoZero"/>
        <c:crossBetween val="between"/>
      </c:valAx>
    </c:plotArea>
    <c:legend>
      <c:legendPos val="b"/>
      <c:layout/>
      <c:overlay val="0"/>
    </c:legend>
    <c:plotVisOnly val="1"/>
    <c:dispBlanksAs val="gap"/>
    <c:showDLblsOverMax val="0"/>
  </c:chart>
  <c:spPr>
    <a:solidFill>
      <a:schemeClr val="bg2"/>
    </a:solidFill>
  </c:spPr>
  <c:txPr>
    <a:bodyPr/>
    <a:lstStyle/>
    <a:p>
      <a:pPr>
        <a:defRPr sz="1800">
          <a:latin typeface="Tw Cen MT" panose="020B0602020104020603" pitchFamily="34" charset="0"/>
        </a:defRPr>
      </a:pPr>
      <a:endParaRPr lang="et-EE"/>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Leht2!$M$240</c:f>
              <c:strCache>
                <c:ptCount val="1"/>
                <c:pt idx="0">
                  <c:v>Ebasoodsast olukorrast väljumine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Leht2!$N$239:$Q$239</c:f>
              <c:strCache>
                <c:ptCount val="4"/>
                <c:pt idx="0">
                  <c:v>kuni 18</c:v>
                </c:pt>
                <c:pt idx="1">
                  <c:v>19-21</c:v>
                </c:pt>
                <c:pt idx="2">
                  <c:v>22-23</c:v>
                </c:pt>
                <c:pt idx="3">
                  <c:v>24 ja vanem</c:v>
                </c:pt>
              </c:strCache>
            </c:strRef>
          </c:cat>
          <c:val>
            <c:numRef>
              <c:f>Leht2!$N$240:$Q$240</c:f>
              <c:numCache>
                <c:formatCode>0.0</c:formatCode>
                <c:ptCount val="4"/>
                <c:pt idx="0">
                  <c:v>7.7235772357723578</c:v>
                </c:pt>
                <c:pt idx="1">
                  <c:v>6.5040650406504072</c:v>
                </c:pt>
                <c:pt idx="2">
                  <c:v>6.3670411985018731</c:v>
                </c:pt>
                <c:pt idx="3">
                  <c:v>9.4972067039106136</c:v>
                </c:pt>
              </c:numCache>
            </c:numRef>
          </c:val>
          <c:extLst>
            <c:ext xmlns:c16="http://schemas.microsoft.com/office/drawing/2014/chart" uri="{C3380CC4-5D6E-409C-BE32-E72D297353CC}">
              <c16:uniqueId val="{00000000-6AA9-472C-B713-0EA9B1F9E10B}"/>
            </c:ext>
          </c:extLst>
        </c:ser>
        <c:ser>
          <c:idx val="1"/>
          <c:order val="1"/>
          <c:tx>
            <c:strRef>
              <c:f>Leht2!$M$241</c:f>
              <c:strCache>
                <c:ptCount val="1"/>
                <c:pt idx="0">
                  <c:v>Eesmärgi täpsustamine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Leht2!$N$239:$Q$239</c:f>
              <c:strCache>
                <c:ptCount val="4"/>
                <c:pt idx="0">
                  <c:v>kuni 18</c:v>
                </c:pt>
                <c:pt idx="1">
                  <c:v>19-21</c:v>
                </c:pt>
                <c:pt idx="2">
                  <c:v>22-23</c:v>
                </c:pt>
                <c:pt idx="3">
                  <c:v>24 ja vanem</c:v>
                </c:pt>
              </c:strCache>
            </c:strRef>
          </c:cat>
          <c:val>
            <c:numRef>
              <c:f>Leht2!$N$241:$Q$241</c:f>
              <c:numCache>
                <c:formatCode>0.0</c:formatCode>
                <c:ptCount val="4"/>
                <c:pt idx="0">
                  <c:v>13.617886178861788</c:v>
                </c:pt>
                <c:pt idx="1">
                  <c:v>18.699186991869919</c:v>
                </c:pt>
                <c:pt idx="2">
                  <c:v>18.352059925093634</c:v>
                </c:pt>
                <c:pt idx="3">
                  <c:v>17.877094972067038</c:v>
                </c:pt>
              </c:numCache>
            </c:numRef>
          </c:val>
          <c:extLst>
            <c:ext xmlns:c16="http://schemas.microsoft.com/office/drawing/2014/chart" uri="{C3380CC4-5D6E-409C-BE32-E72D297353CC}">
              <c16:uniqueId val="{00000001-6AA9-472C-B713-0EA9B1F9E10B}"/>
            </c:ext>
          </c:extLst>
        </c:ser>
        <c:ser>
          <c:idx val="2"/>
          <c:order val="2"/>
          <c:tx>
            <c:strRef>
              <c:f>Leht2!$M$242</c:f>
              <c:strCache>
                <c:ptCount val="1"/>
                <c:pt idx="0">
                  <c:v>Hariduse jätkamine</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Leht2!$N$239:$Q$239</c:f>
              <c:strCache>
                <c:ptCount val="4"/>
                <c:pt idx="0">
                  <c:v>kuni 18</c:v>
                </c:pt>
                <c:pt idx="1">
                  <c:v>19-21</c:v>
                </c:pt>
                <c:pt idx="2">
                  <c:v>22-23</c:v>
                </c:pt>
                <c:pt idx="3">
                  <c:v>24 ja vanem</c:v>
                </c:pt>
              </c:strCache>
            </c:strRef>
          </c:cat>
          <c:val>
            <c:numRef>
              <c:f>Leht2!$N$242:$Q$242</c:f>
              <c:numCache>
                <c:formatCode>0.0</c:formatCode>
                <c:ptCount val="4"/>
                <c:pt idx="0">
                  <c:v>67.073170731707322</c:v>
                </c:pt>
                <c:pt idx="1">
                  <c:v>30.352303523035228</c:v>
                </c:pt>
                <c:pt idx="2">
                  <c:v>15.355805243445692</c:v>
                </c:pt>
                <c:pt idx="3">
                  <c:v>14.52513966480447</c:v>
                </c:pt>
              </c:numCache>
            </c:numRef>
          </c:val>
          <c:extLst>
            <c:ext xmlns:c16="http://schemas.microsoft.com/office/drawing/2014/chart" uri="{C3380CC4-5D6E-409C-BE32-E72D297353CC}">
              <c16:uniqueId val="{00000002-6AA9-472C-B713-0EA9B1F9E10B}"/>
            </c:ext>
          </c:extLst>
        </c:ser>
        <c:ser>
          <c:idx val="3"/>
          <c:order val="3"/>
          <c:tx>
            <c:strRef>
              <c:f>Leht2!$M$243</c:f>
              <c:strCache>
                <c:ptCount val="1"/>
                <c:pt idx="0">
                  <c:v>Töö leidmine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Leht2!$N$239:$Q$239</c:f>
              <c:strCache>
                <c:ptCount val="4"/>
                <c:pt idx="0">
                  <c:v>kuni 18</c:v>
                </c:pt>
                <c:pt idx="1">
                  <c:v>19-21</c:v>
                </c:pt>
                <c:pt idx="2">
                  <c:v>22-23</c:v>
                </c:pt>
                <c:pt idx="3">
                  <c:v>24 ja vanem</c:v>
                </c:pt>
              </c:strCache>
            </c:strRef>
          </c:cat>
          <c:val>
            <c:numRef>
              <c:f>Leht2!$N$243:$Q$243</c:f>
              <c:numCache>
                <c:formatCode>0.0</c:formatCode>
                <c:ptCount val="4"/>
                <c:pt idx="0">
                  <c:v>11.585365853658537</c:v>
                </c:pt>
                <c:pt idx="1">
                  <c:v>44.444444444444443</c:v>
                </c:pt>
                <c:pt idx="2">
                  <c:v>59.925093632958806</c:v>
                </c:pt>
                <c:pt idx="3">
                  <c:v>58.100558659217882</c:v>
                </c:pt>
              </c:numCache>
            </c:numRef>
          </c:val>
          <c:extLst>
            <c:ext xmlns:c16="http://schemas.microsoft.com/office/drawing/2014/chart" uri="{C3380CC4-5D6E-409C-BE32-E72D297353CC}">
              <c16:uniqueId val="{00000003-6AA9-472C-B713-0EA9B1F9E10B}"/>
            </c:ext>
          </c:extLst>
        </c:ser>
        <c:dLbls>
          <c:dLblPos val="ctr"/>
          <c:showLegendKey val="0"/>
          <c:showVal val="1"/>
          <c:showCatName val="0"/>
          <c:showSerName val="0"/>
          <c:showPercent val="0"/>
          <c:showBubbleSize val="0"/>
        </c:dLbls>
        <c:gapWidth val="150"/>
        <c:overlap val="100"/>
        <c:axId val="428319544"/>
        <c:axId val="428318232"/>
      </c:barChart>
      <c:catAx>
        <c:axId val="428319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428318232"/>
        <c:crosses val="autoZero"/>
        <c:auto val="1"/>
        <c:lblAlgn val="ctr"/>
        <c:lblOffset val="100"/>
        <c:noMultiLvlLbl val="0"/>
      </c:catAx>
      <c:valAx>
        <c:axId val="4283182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4283195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sz="1800"/>
      </a:pPr>
      <a:endParaRPr lang="et-E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Leht1!$U$66</c:f>
              <c:strCache>
                <c:ptCount val="1"/>
                <c:pt idx="0">
                  <c:v>1 kuu</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Leht1!$V$65:$Y$65</c:f>
              <c:strCache>
                <c:ptCount val="4"/>
                <c:pt idx="0">
                  <c:v>Ebasoodsast olukorrast väljumine</c:v>
                </c:pt>
                <c:pt idx="1">
                  <c:v>Eesmärgi täpsustamine</c:v>
                </c:pt>
                <c:pt idx="2">
                  <c:v>Hariduse jätkamine</c:v>
                </c:pt>
                <c:pt idx="3">
                  <c:v>Töö leidmine</c:v>
                </c:pt>
              </c:strCache>
            </c:strRef>
          </c:cat>
          <c:val>
            <c:numRef>
              <c:f>Leht1!$V$66:$Y$66</c:f>
              <c:numCache>
                <c:formatCode>0.0</c:formatCode>
                <c:ptCount val="4"/>
                <c:pt idx="0">
                  <c:v>6.25</c:v>
                </c:pt>
                <c:pt idx="1">
                  <c:v>5.9523809523809517</c:v>
                </c:pt>
                <c:pt idx="2">
                  <c:v>11.419753086419753</c:v>
                </c:pt>
                <c:pt idx="3">
                  <c:v>15.64245810055866</c:v>
                </c:pt>
              </c:numCache>
            </c:numRef>
          </c:val>
          <c:extLst>
            <c:ext xmlns:c16="http://schemas.microsoft.com/office/drawing/2014/chart" uri="{C3380CC4-5D6E-409C-BE32-E72D297353CC}">
              <c16:uniqueId val="{00000000-7850-4B8B-B230-65BCC64547AF}"/>
            </c:ext>
          </c:extLst>
        </c:ser>
        <c:ser>
          <c:idx val="1"/>
          <c:order val="1"/>
          <c:tx>
            <c:strRef>
              <c:f>Leht1!$U$67</c:f>
              <c:strCache>
                <c:ptCount val="1"/>
                <c:pt idx="0">
                  <c:v>2-3 kuud</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Leht1!$V$65:$Y$65</c:f>
              <c:strCache>
                <c:ptCount val="4"/>
                <c:pt idx="0">
                  <c:v>Ebasoodsast olukorrast väljumine</c:v>
                </c:pt>
                <c:pt idx="1">
                  <c:v>Eesmärgi täpsustamine</c:v>
                </c:pt>
                <c:pt idx="2">
                  <c:v>Hariduse jätkamine</c:v>
                </c:pt>
                <c:pt idx="3">
                  <c:v>Töö leidmine</c:v>
                </c:pt>
              </c:strCache>
            </c:strRef>
          </c:cat>
          <c:val>
            <c:numRef>
              <c:f>Leht1!$V$67:$Y$67</c:f>
              <c:numCache>
                <c:formatCode>0.0</c:formatCode>
                <c:ptCount val="4"/>
                <c:pt idx="0">
                  <c:v>29.166666666666668</c:v>
                </c:pt>
                <c:pt idx="1">
                  <c:v>22.61904761904762</c:v>
                </c:pt>
                <c:pt idx="2">
                  <c:v>40.74074074074074</c:v>
                </c:pt>
                <c:pt idx="3">
                  <c:v>41.061452513966479</c:v>
                </c:pt>
              </c:numCache>
            </c:numRef>
          </c:val>
          <c:extLst>
            <c:ext xmlns:c16="http://schemas.microsoft.com/office/drawing/2014/chart" uri="{C3380CC4-5D6E-409C-BE32-E72D297353CC}">
              <c16:uniqueId val="{00000001-7850-4B8B-B230-65BCC64547AF}"/>
            </c:ext>
          </c:extLst>
        </c:ser>
        <c:ser>
          <c:idx val="2"/>
          <c:order val="2"/>
          <c:tx>
            <c:strRef>
              <c:f>Leht1!$U$68</c:f>
              <c:strCache>
                <c:ptCount val="1"/>
                <c:pt idx="0">
                  <c:v>4-6 kuud</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Leht1!$V$65:$Y$65</c:f>
              <c:strCache>
                <c:ptCount val="4"/>
                <c:pt idx="0">
                  <c:v>Ebasoodsast olukorrast väljumine</c:v>
                </c:pt>
                <c:pt idx="1">
                  <c:v>Eesmärgi täpsustamine</c:v>
                </c:pt>
                <c:pt idx="2">
                  <c:v>Hariduse jätkamine</c:v>
                </c:pt>
                <c:pt idx="3">
                  <c:v>Töö leidmine</c:v>
                </c:pt>
              </c:strCache>
            </c:strRef>
          </c:cat>
          <c:val>
            <c:numRef>
              <c:f>Leht1!$V$68:$Y$68</c:f>
              <c:numCache>
                <c:formatCode>0.0</c:formatCode>
                <c:ptCount val="4"/>
                <c:pt idx="0">
                  <c:v>43.75</c:v>
                </c:pt>
                <c:pt idx="1">
                  <c:v>65.476190476190482</c:v>
                </c:pt>
                <c:pt idx="2">
                  <c:v>43.827160493827158</c:v>
                </c:pt>
                <c:pt idx="3">
                  <c:v>42.458100558659218</c:v>
                </c:pt>
              </c:numCache>
            </c:numRef>
          </c:val>
          <c:extLst>
            <c:ext xmlns:c16="http://schemas.microsoft.com/office/drawing/2014/chart" uri="{C3380CC4-5D6E-409C-BE32-E72D297353CC}">
              <c16:uniqueId val="{00000002-7850-4B8B-B230-65BCC64547AF}"/>
            </c:ext>
          </c:extLst>
        </c:ser>
        <c:ser>
          <c:idx val="3"/>
          <c:order val="3"/>
          <c:tx>
            <c:strRef>
              <c:f>Leht1!$U$69</c:f>
              <c:strCache>
                <c:ptCount val="1"/>
                <c:pt idx="0">
                  <c:v>pikaajaline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Leht1!$V$65:$Y$65</c:f>
              <c:strCache>
                <c:ptCount val="4"/>
                <c:pt idx="0">
                  <c:v>Ebasoodsast olukorrast väljumine</c:v>
                </c:pt>
                <c:pt idx="1">
                  <c:v>Eesmärgi täpsustamine</c:v>
                </c:pt>
                <c:pt idx="2">
                  <c:v>Hariduse jätkamine</c:v>
                </c:pt>
                <c:pt idx="3">
                  <c:v>Töö leidmine</c:v>
                </c:pt>
              </c:strCache>
            </c:strRef>
          </c:cat>
          <c:val>
            <c:numRef>
              <c:f>Leht1!$V$69:$Y$69</c:f>
              <c:numCache>
                <c:formatCode>0.0</c:formatCode>
                <c:ptCount val="4"/>
                <c:pt idx="0">
                  <c:v>20.833333333333336</c:v>
                </c:pt>
                <c:pt idx="1">
                  <c:v>5.9523809523809517</c:v>
                </c:pt>
                <c:pt idx="2">
                  <c:v>4.0123456790123457</c:v>
                </c:pt>
                <c:pt idx="3">
                  <c:v>0.83798882681564246</c:v>
                </c:pt>
              </c:numCache>
            </c:numRef>
          </c:val>
          <c:extLst>
            <c:ext xmlns:c16="http://schemas.microsoft.com/office/drawing/2014/chart" uri="{C3380CC4-5D6E-409C-BE32-E72D297353CC}">
              <c16:uniqueId val="{00000003-7850-4B8B-B230-65BCC64547AF}"/>
            </c:ext>
          </c:extLst>
        </c:ser>
        <c:dLbls>
          <c:dLblPos val="ctr"/>
          <c:showLegendKey val="0"/>
          <c:showVal val="1"/>
          <c:showCatName val="0"/>
          <c:showSerName val="0"/>
          <c:showPercent val="0"/>
          <c:showBubbleSize val="0"/>
        </c:dLbls>
        <c:gapWidth val="150"/>
        <c:overlap val="100"/>
        <c:axId val="426155696"/>
        <c:axId val="426154384"/>
      </c:barChart>
      <c:catAx>
        <c:axId val="426155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426154384"/>
        <c:crosses val="autoZero"/>
        <c:auto val="1"/>
        <c:lblAlgn val="ctr"/>
        <c:lblOffset val="100"/>
        <c:noMultiLvlLbl val="0"/>
      </c:catAx>
      <c:valAx>
        <c:axId val="42615438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4261556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sz="1800"/>
      </a:pPr>
      <a:endParaRPr lang="et-E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Leht2!$O$273</c:f>
              <c:strCache>
                <c:ptCount val="1"/>
                <c:pt idx="0">
                  <c:v>Ebasoodsast olukorrast väljumine</c:v>
                </c:pt>
              </c:strCache>
            </c:strRef>
          </c:tx>
          <c:spPr>
            <a:solidFill>
              <a:schemeClr val="accent1"/>
            </a:solidFill>
            <a:ln>
              <a:noFill/>
            </a:ln>
            <a:effectLst/>
          </c:spPr>
          <c:invertIfNegative val="0"/>
          <c:cat>
            <c:strRef>
              <c:f>Leht2!$P$272:$W$272</c:f>
              <c:strCache>
                <c:ptCount val="8"/>
                <c:pt idx="0">
                  <c:v>põhiharidus</c:v>
                </c:pt>
                <c:pt idx="1">
                  <c:v>üldharidus</c:v>
                </c:pt>
                <c:pt idx="2">
                  <c:v>kutseharidus</c:v>
                </c:pt>
                <c:pt idx="3">
                  <c:v>kõrgharidus</c:v>
                </c:pt>
                <c:pt idx="4">
                  <c:v>põhiharidus pooleli</c:v>
                </c:pt>
                <c:pt idx="5">
                  <c:v>üldharidus pooleli</c:v>
                </c:pt>
                <c:pt idx="6">
                  <c:v>kutseharidus pooleli</c:v>
                </c:pt>
                <c:pt idx="7">
                  <c:v>kõrgharidus pooleli</c:v>
                </c:pt>
              </c:strCache>
            </c:strRef>
          </c:cat>
          <c:val>
            <c:numRef>
              <c:f>Leht2!$P$273:$W$273</c:f>
              <c:numCache>
                <c:formatCode>General</c:formatCode>
                <c:ptCount val="8"/>
                <c:pt idx="0">
                  <c:v>32</c:v>
                </c:pt>
                <c:pt idx="1">
                  <c:v>4</c:v>
                </c:pt>
                <c:pt idx="2">
                  <c:v>4</c:v>
                </c:pt>
                <c:pt idx="3">
                  <c:v>1</c:v>
                </c:pt>
                <c:pt idx="4">
                  <c:v>34</c:v>
                </c:pt>
                <c:pt idx="5">
                  <c:v>13</c:v>
                </c:pt>
                <c:pt idx="6">
                  <c:v>12</c:v>
                </c:pt>
                <c:pt idx="7">
                  <c:v>1</c:v>
                </c:pt>
              </c:numCache>
            </c:numRef>
          </c:val>
          <c:extLst>
            <c:ext xmlns:c16="http://schemas.microsoft.com/office/drawing/2014/chart" uri="{C3380CC4-5D6E-409C-BE32-E72D297353CC}">
              <c16:uniqueId val="{00000000-1FDA-4DE7-B9D2-0E793F725C28}"/>
            </c:ext>
          </c:extLst>
        </c:ser>
        <c:ser>
          <c:idx val="1"/>
          <c:order val="1"/>
          <c:tx>
            <c:strRef>
              <c:f>Leht2!$O$274</c:f>
              <c:strCache>
                <c:ptCount val="1"/>
                <c:pt idx="0">
                  <c:v>Eesmärgi täpsustamine</c:v>
                </c:pt>
              </c:strCache>
            </c:strRef>
          </c:tx>
          <c:spPr>
            <a:solidFill>
              <a:schemeClr val="accent2"/>
            </a:solidFill>
            <a:ln>
              <a:noFill/>
            </a:ln>
            <a:effectLst/>
          </c:spPr>
          <c:invertIfNegative val="0"/>
          <c:cat>
            <c:strRef>
              <c:f>Leht2!$P$272:$W$272</c:f>
              <c:strCache>
                <c:ptCount val="8"/>
                <c:pt idx="0">
                  <c:v>põhiharidus</c:v>
                </c:pt>
                <c:pt idx="1">
                  <c:v>üldharidus</c:v>
                </c:pt>
                <c:pt idx="2">
                  <c:v>kutseharidus</c:v>
                </c:pt>
                <c:pt idx="3">
                  <c:v>kõrgharidus</c:v>
                </c:pt>
                <c:pt idx="4">
                  <c:v>põhiharidus pooleli</c:v>
                </c:pt>
                <c:pt idx="5">
                  <c:v>üldharidus pooleli</c:v>
                </c:pt>
                <c:pt idx="6">
                  <c:v>kutseharidus pooleli</c:v>
                </c:pt>
                <c:pt idx="7">
                  <c:v>kõrgharidus pooleli</c:v>
                </c:pt>
              </c:strCache>
            </c:strRef>
          </c:cat>
          <c:val>
            <c:numRef>
              <c:f>Leht2!$P$274:$W$274</c:f>
              <c:numCache>
                <c:formatCode>General</c:formatCode>
                <c:ptCount val="8"/>
                <c:pt idx="0">
                  <c:v>52</c:v>
                </c:pt>
                <c:pt idx="1">
                  <c:v>24</c:v>
                </c:pt>
                <c:pt idx="2">
                  <c:v>23</c:v>
                </c:pt>
                <c:pt idx="3">
                  <c:v>2</c:v>
                </c:pt>
                <c:pt idx="4">
                  <c:v>30</c:v>
                </c:pt>
                <c:pt idx="5">
                  <c:v>23</c:v>
                </c:pt>
                <c:pt idx="6">
                  <c:v>27</c:v>
                </c:pt>
                <c:pt idx="7">
                  <c:v>6</c:v>
                </c:pt>
              </c:numCache>
            </c:numRef>
          </c:val>
          <c:extLst>
            <c:ext xmlns:c16="http://schemas.microsoft.com/office/drawing/2014/chart" uri="{C3380CC4-5D6E-409C-BE32-E72D297353CC}">
              <c16:uniqueId val="{00000001-1FDA-4DE7-B9D2-0E793F725C28}"/>
            </c:ext>
          </c:extLst>
        </c:ser>
        <c:ser>
          <c:idx val="2"/>
          <c:order val="2"/>
          <c:tx>
            <c:strRef>
              <c:f>Leht2!$O$275</c:f>
              <c:strCache>
                <c:ptCount val="1"/>
                <c:pt idx="0">
                  <c:v>Hariduse jätkamine</c:v>
                </c:pt>
              </c:strCache>
            </c:strRef>
          </c:tx>
          <c:spPr>
            <a:solidFill>
              <a:schemeClr val="accent3"/>
            </a:solidFill>
            <a:ln>
              <a:noFill/>
            </a:ln>
            <a:effectLst/>
          </c:spPr>
          <c:invertIfNegative val="0"/>
          <c:cat>
            <c:strRef>
              <c:f>Leht2!$P$272:$W$272</c:f>
              <c:strCache>
                <c:ptCount val="8"/>
                <c:pt idx="0">
                  <c:v>põhiharidus</c:v>
                </c:pt>
                <c:pt idx="1">
                  <c:v>üldharidus</c:v>
                </c:pt>
                <c:pt idx="2">
                  <c:v>kutseharidus</c:v>
                </c:pt>
                <c:pt idx="3">
                  <c:v>kõrgharidus</c:v>
                </c:pt>
                <c:pt idx="4">
                  <c:v>põhiharidus pooleli</c:v>
                </c:pt>
                <c:pt idx="5">
                  <c:v>üldharidus pooleli</c:v>
                </c:pt>
                <c:pt idx="6">
                  <c:v>kutseharidus pooleli</c:v>
                </c:pt>
                <c:pt idx="7">
                  <c:v>kõrgharidus pooleli</c:v>
                </c:pt>
              </c:strCache>
            </c:strRef>
          </c:cat>
          <c:val>
            <c:numRef>
              <c:f>Leht2!$P$275:$W$275</c:f>
              <c:numCache>
                <c:formatCode>General</c:formatCode>
                <c:ptCount val="8"/>
                <c:pt idx="0">
                  <c:v>159</c:v>
                </c:pt>
                <c:pt idx="1">
                  <c:v>42</c:v>
                </c:pt>
                <c:pt idx="2">
                  <c:v>27</c:v>
                </c:pt>
                <c:pt idx="3">
                  <c:v>2</c:v>
                </c:pt>
                <c:pt idx="4">
                  <c:v>157</c:v>
                </c:pt>
                <c:pt idx="5">
                  <c:v>85</c:v>
                </c:pt>
                <c:pt idx="6">
                  <c:v>72</c:v>
                </c:pt>
                <c:pt idx="7">
                  <c:v>18</c:v>
                </c:pt>
              </c:numCache>
            </c:numRef>
          </c:val>
          <c:extLst>
            <c:ext xmlns:c16="http://schemas.microsoft.com/office/drawing/2014/chart" uri="{C3380CC4-5D6E-409C-BE32-E72D297353CC}">
              <c16:uniqueId val="{00000002-1FDA-4DE7-B9D2-0E793F725C28}"/>
            </c:ext>
          </c:extLst>
        </c:ser>
        <c:ser>
          <c:idx val="3"/>
          <c:order val="3"/>
          <c:tx>
            <c:strRef>
              <c:f>Leht2!$O$276</c:f>
              <c:strCache>
                <c:ptCount val="1"/>
                <c:pt idx="0">
                  <c:v>Töö leidmine</c:v>
                </c:pt>
              </c:strCache>
            </c:strRef>
          </c:tx>
          <c:spPr>
            <a:solidFill>
              <a:schemeClr val="accent4"/>
            </a:solidFill>
            <a:ln>
              <a:noFill/>
            </a:ln>
            <a:effectLst/>
          </c:spPr>
          <c:invertIfNegative val="0"/>
          <c:cat>
            <c:strRef>
              <c:f>Leht2!$P$272:$W$272</c:f>
              <c:strCache>
                <c:ptCount val="8"/>
                <c:pt idx="0">
                  <c:v>põhiharidus</c:v>
                </c:pt>
                <c:pt idx="1">
                  <c:v>üldharidus</c:v>
                </c:pt>
                <c:pt idx="2">
                  <c:v>kutseharidus</c:v>
                </c:pt>
                <c:pt idx="3">
                  <c:v>kõrgharidus</c:v>
                </c:pt>
                <c:pt idx="4">
                  <c:v>põhiharidus pooleli</c:v>
                </c:pt>
                <c:pt idx="5">
                  <c:v>üldharidus pooleli</c:v>
                </c:pt>
                <c:pt idx="6">
                  <c:v>kutseharidus pooleli</c:v>
                </c:pt>
                <c:pt idx="7">
                  <c:v>kõrgharidus pooleli</c:v>
                </c:pt>
              </c:strCache>
            </c:strRef>
          </c:cat>
          <c:val>
            <c:numRef>
              <c:f>Leht2!$P$276:$W$276</c:f>
              <c:numCache>
                <c:formatCode>General</c:formatCode>
                <c:ptCount val="8"/>
                <c:pt idx="0">
                  <c:v>112</c:v>
                </c:pt>
                <c:pt idx="1">
                  <c:v>72</c:v>
                </c:pt>
                <c:pt idx="2">
                  <c:v>147</c:v>
                </c:pt>
                <c:pt idx="3">
                  <c:v>38</c:v>
                </c:pt>
                <c:pt idx="4">
                  <c:v>24</c:v>
                </c:pt>
                <c:pt idx="5">
                  <c:v>26</c:v>
                </c:pt>
                <c:pt idx="6">
                  <c:v>57</c:v>
                </c:pt>
                <c:pt idx="7">
                  <c:v>19</c:v>
                </c:pt>
              </c:numCache>
            </c:numRef>
          </c:val>
          <c:extLst>
            <c:ext xmlns:c16="http://schemas.microsoft.com/office/drawing/2014/chart" uri="{C3380CC4-5D6E-409C-BE32-E72D297353CC}">
              <c16:uniqueId val="{00000003-1FDA-4DE7-B9D2-0E793F725C28}"/>
            </c:ext>
          </c:extLst>
        </c:ser>
        <c:dLbls>
          <c:showLegendKey val="0"/>
          <c:showVal val="0"/>
          <c:showCatName val="0"/>
          <c:showSerName val="0"/>
          <c:showPercent val="0"/>
          <c:showBubbleSize val="0"/>
        </c:dLbls>
        <c:gapWidth val="150"/>
        <c:overlap val="100"/>
        <c:axId val="556557664"/>
        <c:axId val="556553728"/>
      </c:barChart>
      <c:catAx>
        <c:axId val="556557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t-EE"/>
          </a:p>
        </c:txPr>
        <c:crossAx val="556553728"/>
        <c:crosses val="autoZero"/>
        <c:auto val="1"/>
        <c:lblAlgn val="ctr"/>
        <c:lblOffset val="100"/>
        <c:noMultiLvlLbl val="0"/>
      </c:catAx>
      <c:valAx>
        <c:axId val="5565537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t-EE"/>
          </a:p>
        </c:txPr>
        <c:crossAx val="55655766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sz="1600"/>
      </a:pPr>
      <a:endParaRPr lang="et-E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radarChart>
        <c:radarStyle val="filled"/>
        <c:varyColors val="0"/>
        <c:ser>
          <c:idx val="2"/>
          <c:order val="2"/>
          <c:tx>
            <c:strRef>
              <c:f>Leht4!$B$40</c:f>
              <c:strCache>
                <c:ptCount val="1"/>
                <c:pt idx="0">
                  <c:v>3</c:v>
                </c:pt>
              </c:strCache>
            </c:strRef>
          </c:tx>
          <c:spPr>
            <a:solidFill>
              <a:schemeClr val="accent3"/>
            </a:solidFill>
            <a:ln>
              <a:noFill/>
            </a:ln>
            <a:effectLst/>
          </c:spPr>
          <c:cat>
            <c:strRef>
              <c:f>Leht4!$C$37:$S$37</c:f>
              <c:strCache>
                <c:ptCount val="17"/>
                <c:pt idx="0">
                  <c:v>Asjaajmisoskus</c:v>
                </c:pt>
                <c:pt idx="1">
                  <c:v>Eluviis</c:v>
                </c:pt>
                <c:pt idx="2">
                  <c:v>Isemajandamine</c:v>
                </c:pt>
                <c:pt idx="3">
                  <c:v>Koolitus</c:v>
                </c:pt>
                <c:pt idx="4">
                  <c:v>Positiivsed kogemused</c:v>
                </c:pt>
                <c:pt idx="5">
                  <c:v>Soovide teadvustamine</c:v>
                </c:pt>
                <c:pt idx="6">
                  <c:v>Taristu</c:v>
                </c:pt>
                <c:pt idx="7">
                  <c:v>Toetusvõrgustik</c:v>
                </c:pt>
                <c:pt idx="8">
                  <c:v>Tööharjumus</c:v>
                </c:pt>
                <c:pt idx="9">
                  <c:v>Töövõimalused</c:v>
                </c:pt>
                <c:pt idx="10">
                  <c:v>Võimekus</c:v>
                </c:pt>
                <c:pt idx="11">
                  <c:v>Õppimisvõimalused</c:v>
                </c:pt>
                <c:pt idx="12">
                  <c:v>Haridus </c:v>
                </c:pt>
                <c:pt idx="13">
                  <c:v>Tööturg</c:v>
                </c:pt>
                <c:pt idx="14">
                  <c:v>Ettevõttlus</c:v>
                </c:pt>
                <c:pt idx="15">
                  <c:v>Isiklik</c:v>
                </c:pt>
                <c:pt idx="16">
                  <c:v>MFÕ</c:v>
                </c:pt>
              </c:strCache>
            </c:strRef>
          </c:cat>
          <c:val>
            <c:numRef>
              <c:f>Leht4!$C$40:$S$40</c:f>
              <c:numCache>
                <c:formatCode>###0.0000</c:formatCode>
                <c:ptCount val="17"/>
                <c:pt idx="0">
                  <c:v>1.6139240506329113</c:v>
                </c:pt>
                <c:pt idx="1">
                  <c:v>1.3291139240506327</c:v>
                </c:pt>
                <c:pt idx="2">
                  <c:v>1.4556962025316456</c:v>
                </c:pt>
                <c:pt idx="3">
                  <c:v>1.2531645569620251</c:v>
                </c:pt>
                <c:pt idx="4">
                  <c:v>1.9493670886075949</c:v>
                </c:pt>
                <c:pt idx="5">
                  <c:v>1.8924050632911393</c:v>
                </c:pt>
                <c:pt idx="6">
                  <c:v>1.0253164556962036</c:v>
                </c:pt>
                <c:pt idx="7">
                  <c:v>1.6392405063291144</c:v>
                </c:pt>
                <c:pt idx="8">
                  <c:v>1.8101265822784807</c:v>
                </c:pt>
                <c:pt idx="9">
                  <c:v>1.9050632911392402</c:v>
                </c:pt>
                <c:pt idx="10">
                  <c:v>1.50632911392405</c:v>
                </c:pt>
                <c:pt idx="11">
                  <c:v>1.6962025316455702</c:v>
                </c:pt>
                <c:pt idx="12" formatCode="###0.00">
                  <c:v>1.3670886075949362</c:v>
                </c:pt>
                <c:pt idx="13" formatCode="###0.00">
                  <c:v>1.8734177215189873</c:v>
                </c:pt>
                <c:pt idx="14" formatCode="###0.00">
                  <c:v>1.0189873417721522</c:v>
                </c:pt>
                <c:pt idx="15" formatCode="###0.00">
                  <c:v>1.1329113924050636</c:v>
                </c:pt>
                <c:pt idx="16" formatCode="###0.00">
                  <c:v>1.0253164556962029</c:v>
                </c:pt>
              </c:numCache>
            </c:numRef>
          </c:val>
          <c:extLst>
            <c:ext xmlns:c16="http://schemas.microsoft.com/office/drawing/2014/chart" uri="{C3380CC4-5D6E-409C-BE32-E72D297353CC}">
              <c16:uniqueId val="{00000000-6E05-43FD-B884-8A21CCADFEF4}"/>
            </c:ext>
          </c:extLst>
        </c:ser>
        <c:ser>
          <c:idx val="3"/>
          <c:order val="3"/>
          <c:tx>
            <c:strRef>
              <c:f>Leht4!$B$41</c:f>
              <c:strCache>
                <c:ptCount val="1"/>
                <c:pt idx="0">
                  <c:v>4</c:v>
                </c:pt>
              </c:strCache>
            </c:strRef>
          </c:tx>
          <c:spPr>
            <a:solidFill>
              <a:schemeClr val="accent4"/>
            </a:solidFill>
            <a:ln>
              <a:noFill/>
            </a:ln>
            <a:effectLst/>
          </c:spPr>
          <c:cat>
            <c:strRef>
              <c:f>Leht4!$C$37:$S$37</c:f>
              <c:strCache>
                <c:ptCount val="17"/>
                <c:pt idx="0">
                  <c:v>Asjaajmisoskus</c:v>
                </c:pt>
                <c:pt idx="1">
                  <c:v>Eluviis</c:v>
                </c:pt>
                <c:pt idx="2">
                  <c:v>Isemajandamine</c:v>
                </c:pt>
                <c:pt idx="3">
                  <c:v>Koolitus</c:v>
                </c:pt>
                <c:pt idx="4">
                  <c:v>Positiivsed kogemused</c:v>
                </c:pt>
                <c:pt idx="5">
                  <c:v>Soovide teadvustamine</c:v>
                </c:pt>
                <c:pt idx="6">
                  <c:v>Taristu</c:v>
                </c:pt>
                <c:pt idx="7">
                  <c:v>Toetusvõrgustik</c:v>
                </c:pt>
                <c:pt idx="8">
                  <c:v>Tööharjumus</c:v>
                </c:pt>
                <c:pt idx="9">
                  <c:v>Töövõimalused</c:v>
                </c:pt>
                <c:pt idx="10">
                  <c:v>Võimekus</c:v>
                </c:pt>
                <c:pt idx="11">
                  <c:v>Õppimisvõimalused</c:v>
                </c:pt>
                <c:pt idx="12">
                  <c:v>Haridus </c:v>
                </c:pt>
                <c:pt idx="13">
                  <c:v>Tööturg</c:v>
                </c:pt>
                <c:pt idx="14">
                  <c:v>Ettevõttlus</c:v>
                </c:pt>
                <c:pt idx="15">
                  <c:v>Isiklik</c:v>
                </c:pt>
                <c:pt idx="16">
                  <c:v>MFÕ</c:v>
                </c:pt>
              </c:strCache>
            </c:strRef>
          </c:cat>
          <c:val>
            <c:numRef>
              <c:f>Leht4!$C$41:$S$41</c:f>
              <c:numCache>
                <c:formatCode>###0.0000</c:formatCode>
                <c:ptCount val="17"/>
                <c:pt idx="0">
                  <c:v>1.3065693430656937</c:v>
                </c:pt>
                <c:pt idx="1">
                  <c:v>1.3357664233576643</c:v>
                </c:pt>
                <c:pt idx="2">
                  <c:v>1.2554744525547452</c:v>
                </c:pt>
                <c:pt idx="3">
                  <c:v>1.160583941605839</c:v>
                </c:pt>
                <c:pt idx="4">
                  <c:v>1.3430656934306566</c:v>
                </c:pt>
                <c:pt idx="5">
                  <c:v>1.6277372262773724</c:v>
                </c:pt>
                <c:pt idx="6">
                  <c:v>1</c:v>
                </c:pt>
                <c:pt idx="7">
                  <c:v>1.1459854014598543</c:v>
                </c:pt>
                <c:pt idx="8">
                  <c:v>1.1678832116788329</c:v>
                </c:pt>
                <c:pt idx="9">
                  <c:v>1.0729927007299267</c:v>
                </c:pt>
                <c:pt idx="10">
                  <c:v>1.1021897810218979</c:v>
                </c:pt>
                <c:pt idx="11">
                  <c:v>1.8029197080291972</c:v>
                </c:pt>
                <c:pt idx="12" formatCode="###0.00">
                  <c:v>1.2773722627737227</c:v>
                </c:pt>
                <c:pt idx="13" formatCode="###0.00">
                  <c:v>1.2554744525547452</c:v>
                </c:pt>
                <c:pt idx="14" formatCode="###0.00">
                  <c:v>1.0364963503649645</c:v>
                </c:pt>
                <c:pt idx="15" formatCode="###0.00">
                  <c:v>1.1459854014598543</c:v>
                </c:pt>
                <c:pt idx="16" formatCode="###0.00">
                  <c:v>1.0291970802919714</c:v>
                </c:pt>
              </c:numCache>
            </c:numRef>
          </c:val>
          <c:extLst>
            <c:ext xmlns:c16="http://schemas.microsoft.com/office/drawing/2014/chart" uri="{C3380CC4-5D6E-409C-BE32-E72D297353CC}">
              <c16:uniqueId val="{00000001-6E05-43FD-B884-8A21CCADFEF4}"/>
            </c:ext>
          </c:extLst>
        </c:ser>
        <c:dLbls>
          <c:showLegendKey val="0"/>
          <c:showVal val="0"/>
          <c:showCatName val="0"/>
          <c:showSerName val="0"/>
          <c:showPercent val="0"/>
          <c:showBubbleSize val="0"/>
        </c:dLbls>
        <c:axId val="346202976"/>
        <c:axId val="346203304"/>
      </c:radarChart>
      <c:radarChart>
        <c:radarStyle val="marker"/>
        <c:varyColors val="0"/>
        <c:ser>
          <c:idx val="0"/>
          <c:order val="0"/>
          <c:tx>
            <c:strRef>
              <c:f>Leht4!$B$38</c:f>
              <c:strCache>
                <c:ptCount val="1"/>
                <c:pt idx="0">
                  <c:v>1</c:v>
                </c:pt>
              </c:strCache>
            </c:strRef>
          </c:tx>
          <c:spPr>
            <a:ln w="28575" cap="rnd">
              <a:solidFill>
                <a:sysClr val="windowText" lastClr="000000"/>
              </a:solidFill>
              <a:round/>
            </a:ln>
            <a:effectLst/>
          </c:spPr>
          <c:marker>
            <c:symbol val="none"/>
          </c:marker>
          <c:cat>
            <c:strRef>
              <c:f>Leht4!$C$37:$S$37</c:f>
              <c:strCache>
                <c:ptCount val="17"/>
                <c:pt idx="0">
                  <c:v>Asjaajmisoskus</c:v>
                </c:pt>
                <c:pt idx="1">
                  <c:v>Eluviis</c:v>
                </c:pt>
                <c:pt idx="2">
                  <c:v>Isemajandamine</c:v>
                </c:pt>
                <c:pt idx="3">
                  <c:v>Koolitus</c:v>
                </c:pt>
                <c:pt idx="4">
                  <c:v>Positiivsed kogemused</c:v>
                </c:pt>
                <c:pt idx="5">
                  <c:v>Soovide teadvustamine</c:v>
                </c:pt>
                <c:pt idx="6">
                  <c:v>Taristu</c:v>
                </c:pt>
                <c:pt idx="7">
                  <c:v>Toetusvõrgustik</c:v>
                </c:pt>
                <c:pt idx="8">
                  <c:v>Tööharjumus</c:v>
                </c:pt>
                <c:pt idx="9">
                  <c:v>Töövõimalused</c:v>
                </c:pt>
                <c:pt idx="10">
                  <c:v>Võimekus</c:v>
                </c:pt>
                <c:pt idx="11">
                  <c:v>Õppimisvõimalused</c:v>
                </c:pt>
                <c:pt idx="12">
                  <c:v>Haridus </c:v>
                </c:pt>
                <c:pt idx="13">
                  <c:v>Tööturg</c:v>
                </c:pt>
                <c:pt idx="14">
                  <c:v>Ettevõttlus</c:v>
                </c:pt>
                <c:pt idx="15">
                  <c:v>Isiklik</c:v>
                </c:pt>
                <c:pt idx="16">
                  <c:v>MFÕ</c:v>
                </c:pt>
              </c:strCache>
            </c:strRef>
          </c:cat>
          <c:val>
            <c:numRef>
              <c:f>Leht4!$C$38:$S$38</c:f>
              <c:numCache>
                <c:formatCode>###0.0000</c:formatCode>
                <c:ptCount val="17"/>
                <c:pt idx="0">
                  <c:v>1.0168776371308015</c:v>
                </c:pt>
                <c:pt idx="1">
                  <c:v>1.0232067510548535</c:v>
                </c:pt>
                <c:pt idx="2">
                  <c:v>1.0337552742616034</c:v>
                </c:pt>
                <c:pt idx="3">
                  <c:v>1.0232067510548526</c:v>
                </c:pt>
                <c:pt idx="4">
                  <c:v>1.0189873417721518</c:v>
                </c:pt>
                <c:pt idx="5">
                  <c:v>1.0253164556962018</c:v>
                </c:pt>
                <c:pt idx="6">
                  <c:v>1</c:v>
                </c:pt>
                <c:pt idx="7">
                  <c:v>1.0189873417721531</c:v>
                </c:pt>
                <c:pt idx="8">
                  <c:v>1.0147679324894521</c:v>
                </c:pt>
                <c:pt idx="9">
                  <c:v>1.0147679324894519</c:v>
                </c:pt>
                <c:pt idx="10">
                  <c:v>1.0126582278481011</c:v>
                </c:pt>
                <c:pt idx="11">
                  <c:v>1.0548523206751055</c:v>
                </c:pt>
                <c:pt idx="12" formatCode="###0.00">
                  <c:v>1.8459915611814346</c:v>
                </c:pt>
                <c:pt idx="13" formatCode="###0.00">
                  <c:v>1.1329113924050642</c:v>
                </c:pt>
                <c:pt idx="14" formatCode="###0.00">
                  <c:v>1.0084388185654021</c:v>
                </c:pt>
                <c:pt idx="15" formatCode="###0.00">
                  <c:v>1.0253164556962029</c:v>
                </c:pt>
                <c:pt idx="16" formatCode="###0.00">
                  <c:v>1.0042194092827015</c:v>
                </c:pt>
              </c:numCache>
            </c:numRef>
          </c:val>
          <c:extLst>
            <c:ext xmlns:c16="http://schemas.microsoft.com/office/drawing/2014/chart" uri="{C3380CC4-5D6E-409C-BE32-E72D297353CC}">
              <c16:uniqueId val="{00000002-6E05-43FD-B884-8A21CCADFEF4}"/>
            </c:ext>
          </c:extLst>
        </c:ser>
        <c:ser>
          <c:idx val="1"/>
          <c:order val="1"/>
          <c:tx>
            <c:strRef>
              <c:f>Leht4!$B$39</c:f>
              <c:strCache>
                <c:ptCount val="1"/>
                <c:pt idx="0">
                  <c:v>2</c:v>
                </c:pt>
              </c:strCache>
            </c:strRef>
          </c:tx>
          <c:spPr>
            <a:ln w="28575" cap="rnd">
              <a:solidFill>
                <a:srgbClr val="FF0000"/>
              </a:solidFill>
              <a:round/>
            </a:ln>
            <a:effectLst/>
          </c:spPr>
          <c:marker>
            <c:symbol val="none"/>
          </c:marker>
          <c:cat>
            <c:strRef>
              <c:f>Leht4!$C$37:$S$37</c:f>
              <c:strCache>
                <c:ptCount val="17"/>
                <c:pt idx="0">
                  <c:v>Asjaajmisoskus</c:v>
                </c:pt>
                <c:pt idx="1">
                  <c:v>Eluviis</c:v>
                </c:pt>
                <c:pt idx="2">
                  <c:v>Isemajandamine</c:v>
                </c:pt>
                <c:pt idx="3">
                  <c:v>Koolitus</c:v>
                </c:pt>
                <c:pt idx="4">
                  <c:v>Positiivsed kogemused</c:v>
                </c:pt>
                <c:pt idx="5">
                  <c:v>Soovide teadvustamine</c:v>
                </c:pt>
                <c:pt idx="6">
                  <c:v>Taristu</c:v>
                </c:pt>
                <c:pt idx="7">
                  <c:v>Toetusvõrgustik</c:v>
                </c:pt>
                <c:pt idx="8">
                  <c:v>Tööharjumus</c:v>
                </c:pt>
                <c:pt idx="9">
                  <c:v>Töövõimalused</c:v>
                </c:pt>
                <c:pt idx="10">
                  <c:v>Võimekus</c:v>
                </c:pt>
                <c:pt idx="11">
                  <c:v>Õppimisvõimalused</c:v>
                </c:pt>
                <c:pt idx="12">
                  <c:v>Haridus </c:v>
                </c:pt>
                <c:pt idx="13">
                  <c:v>Tööturg</c:v>
                </c:pt>
                <c:pt idx="14">
                  <c:v>Ettevõttlus</c:v>
                </c:pt>
                <c:pt idx="15">
                  <c:v>Isiklik</c:v>
                </c:pt>
                <c:pt idx="16">
                  <c:v>MFÕ</c:v>
                </c:pt>
              </c:strCache>
            </c:strRef>
          </c:cat>
          <c:val>
            <c:numRef>
              <c:f>Leht4!$C$39:$S$39</c:f>
              <c:numCache>
                <c:formatCode>###0.0000</c:formatCode>
                <c:ptCount val="17"/>
                <c:pt idx="0">
                  <c:v>1.3879781420765032</c:v>
                </c:pt>
                <c:pt idx="1">
                  <c:v>1.3497267759562848</c:v>
                </c:pt>
                <c:pt idx="2">
                  <c:v>1.2677595628415315</c:v>
                </c:pt>
                <c:pt idx="3">
                  <c:v>1.0874316939890707</c:v>
                </c:pt>
                <c:pt idx="4">
                  <c:v>1.8852459016393437</c:v>
                </c:pt>
                <c:pt idx="5">
                  <c:v>1.486338797814208</c:v>
                </c:pt>
                <c:pt idx="6">
                  <c:v>1.0054644808743172</c:v>
                </c:pt>
                <c:pt idx="7">
                  <c:v>1.8087431693989078</c:v>
                </c:pt>
                <c:pt idx="8">
                  <c:v>1.0983606557377052</c:v>
                </c:pt>
                <c:pt idx="9">
                  <c:v>1.1366120218579241</c:v>
                </c:pt>
                <c:pt idx="10">
                  <c:v>1.1038251366120222</c:v>
                </c:pt>
                <c:pt idx="11">
                  <c:v>1.2786885245901638</c:v>
                </c:pt>
                <c:pt idx="12" formatCode="###0.00">
                  <c:v>1.4590163934426224</c:v>
                </c:pt>
                <c:pt idx="13" formatCode="###0.00">
                  <c:v>1.3551912568306013</c:v>
                </c:pt>
                <c:pt idx="14" formatCode="###0.00">
                  <c:v>1.0109289617486343</c:v>
                </c:pt>
                <c:pt idx="15" formatCode="###0.00">
                  <c:v>1.1693989071038244</c:v>
                </c:pt>
                <c:pt idx="16" formatCode="###0.00">
                  <c:v>1.0437158469945362</c:v>
                </c:pt>
              </c:numCache>
            </c:numRef>
          </c:val>
          <c:extLst>
            <c:ext xmlns:c16="http://schemas.microsoft.com/office/drawing/2014/chart" uri="{C3380CC4-5D6E-409C-BE32-E72D297353CC}">
              <c16:uniqueId val="{00000003-6E05-43FD-B884-8A21CCADFEF4}"/>
            </c:ext>
          </c:extLst>
        </c:ser>
        <c:ser>
          <c:idx val="4"/>
          <c:order val="4"/>
          <c:tx>
            <c:strRef>
              <c:f>Leht4!$B$42</c:f>
              <c:strCache>
                <c:ptCount val="1"/>
                <c:pt idx="0">
                  <c:v>5</c:v>
                </c:pt>
              </c:strCache>
            </c:strRef>
          </c:tx>
          <c:spPr>
            <a:ln w="28575" cap="rnd">
              <a:solidFill>
                <a:schemeClr val="accent5"/>
              </a:solidFill>
              <a:round/>
            </a:ln>
            <a:effectLst/>
          </c:spPr>
          <c:marker>
            <c:symbol val="none"/>
          </c:marker>
          <c:cat>
            <c:strRef>
              <c:f>Leht4!$C$37:$S$37</c:f>
              <c:strCache>
                <c:ptCount val="17"/>
                <c:pt idx="0">
                  <c:v>Asjaajmisoskus</c:v>
                </c:pt>
                <c:pt idx="1">
                  <c:v>Eluviis</c:v>
                </c:pt>
                <c:pt idx="2">
                  <c:v>Isemajandamine</c:v>
                </c:pt>
                <c:pt idx="3">
                  <c:v>Koolitus</c:v>
                </c:pt>
                <c:pt idx="4">
                  <c:v>Positiivsed kogemused</c:v>
                </c:pt>
                <c:pt idx="5">
                  <c:v>Soovide teadvustamine</c:v>
                </c:pt>
                <c:pt idx="6">
                  <c:v>Taristu</c:v>
                </c:pt>
                <c:pt idx="7">
                  <c:v>Toetusvõrgustik</c:v>
                </c:pt>
                <c:pt idx="8">
                  <c:v>Tööharjumus</c:v>
                </c:pt>
                <c:pt idx="9">
                  <c:v>Töövõimalused</c:v>
                </c:pt>
                <c:pt idx="10">
                  <c:v>Võimekus</c:v>
                </c:pt>
                <c:pt idx="11">
                  <c:v>Õppimisvõimalused</c:v>
                </c:pt>
                <c:pt idx="12">
                  <c:v>Haridus </c:v>
                </c:pt>
                <c:pt idx="13">
                  <c:v>Tööturg</c:v>
                </c:pt>
                <c:pt idx="14">
                  <c:v>Ettevõttlus</c:v>
                </c:pt>
                <c:pt idx="15">
                  <c:v>Isiklik</c:v>
                </c:pt>
                <c:pt idx="16">
                  <c:v>MFÕ</c:v>
                </c:pt>
              </c:strCache>
            </c:strRef>
          </c:cat>
          <c:val>
            <c:numRef>
              <c:f>Leht4!$C$42:$S$42</c:f>
              <c:numCache>
                <c:formatCode>###0.0000</c:formatCode>
                <c:ptCount val="17"/>
                <c:pt idx="0">
                  <c:v>1.10077519379845</c:v>
                </c:pt>
                <c:pt idx="1">
                  <c:v>1.0542635658914725</c:v>
                </c:pt>
                <c:pt idx="2">
                  <c:v>1.1085271317829462</c:v>
                </c:pt>
                <c:pt idx="3">
                  <c:v>1.2790697674418601</c:v>
                </c:pt>
                <c:pt idx="4">
                  <c:v>1.1511627906976736</c:v>
                </c:pt>
                <c:pt idx="5">
                  <c:v>1.2403100775193805</c:v>
                </c:pt>
                <c:pt idx="6">
                  <c:v>1.0116279069767447</c:v>
                </c:pt>
                <c:pt idx="7">
                  <c:v>1.0697674418604652</c:v>
                </c:pt>
                <c:pt idx="8">
                  <c:v>1.2790697674418601</c:v>
                </c:pt>
                <c:pt idx="9">
                  <c:v>1.9689922480620157</c:v>
                </c:pt>
                <c:pt idx="10">
                  <c:v>1.0775193798449612</c:v>
                </c:pt>
                <c:pt idx="11">
                  <c:v>1.4651162790697687</c:v>
                </c:pt>
                <c:pt idx="12" formatCode="###0.00">
                  <c:v>1.6007751937984511</c:v>
                </c:pt>
                <c:pt idx="13" formatCode="###0.00">
                  <c:v>1.9186046511627906</c:v>
                </c:pt>
                <c:pt idx="14" formatCode="###0.00">
                  <c:v>1.0310077519379839</c:v>
                </c:pt>
                <c:pt idx="15" formatCode="###0.00">
                  <c:v>1.0852713178294568</c:v>
                </c:pt>
                <c:pt idx="16" formatCode="###0.00">
                  <c:v>1.0077519379844964</c:v>
                </c:pt>
              </c:numCache>
            </c:numRef>
          </c:val>
          <c:extLst>
            <c:ext xmlns:c16="http://schemas.microsoft.com/office/drawing/2014/chart" uri="{C3380CC4-5D6E-409C-BE32-E72D297353CC}">
              <c16:uniqueId val="{00000004-6E05-43FD-B884-8A21CCADFEF4}"/>
            </c:ext>
          </c:extLst>
        </c:ser>
        <c:dLbls>
          <c:showLegendKey val="0"/>
          <c:showVal val="0"/>
          <c:showCatName val="0"/>
          <c:showSerName val="0"/>
          <c:showPercent val="0"/>
          <c:showBubbleSize val="0"/>
        </c:dLbls>
        <c:axId val="346202976"/>
        <c:axId val="346203304"/>
      </c:radarChart>
      <c:catAx>
        <c:axId val="3462029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t-EE"/>
          </a:p>
        </c:txPr>
        <c:crossAx val="346203304"/>
        <c:crosses val="autoZero"/>
        <c:auto val="1"/>
        <c:lblAlgn val="ctr"/>
        <c:lblOffset val="100"/>
        <c:noMultiLvlLbl val="0"/>
      </c:catAx>
      <c:valAx>
        <c:axId val="346203304"/>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t-EE"/>
          </a:p>
        </c:txPr>
        <c:crossAx val="346202976"/>
        <c:crosses val="autoZero"/>
        <c:crossBetween val="between"/>
        <c:majorUnit val="0.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sz="1600"/>
      </a:pPr>
      <a:endParaRPr lang="et-E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Leht5!$K$32</c:f>
              <c:strCache>
                <c:ptCount val="1"/>
                <c:pt idx="0">
                  <c:v>Asunud tööle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Leht5!$J$33:$J$38</c:f>
              <c:strCache>
                <c:ptCount val="6"/>
                <c:pt idx="0">
                  <c:v>Mees</c:v>
                </c:pt>
                <c:pt idx="1">
                  <c:v>Naine</c:v>
                </c:pt>
                <c:pt idx="2">
                  <c:v>kuni 18-aastane</c:v>
                </c:pt>
                <c:pt idx="3">
                  <c:v>19-21</c:v>
                </c:pt>
                <c:pt idx="4">
                  <c:v>22-23</c:v>
                </c:pt>
                <c:pt idx="5">
                  <c:v>24 ja vanem</c:v>
                </c:pt>
              </c:strCache>
            </c:strRef>
          </c:cat>
          <c:val>
            <c:numRef>
              <c:f>Leht5!$K$33:$K$38</c:f>
              <c:numCache>
                <c:formatCode>General</c:formatCode>
                <c:ptCount val="6"/>
                <c:pt idx="0">
                  <c:v>54.7</c:v>
                </c:pt>
                <c:pt idx="1">
                  <c:v>67</c:v>
                </c:pt>
                <c:pt idx="2">
                  <c:v>32.6</c:v>
                </c:pt>
                <c:pt idx="3">
                  <c:v>56.8</c:v>
                </c:pt>
                <c:pt idx="4">
                  <c:v>74.599999999999994</c:v>
                </c:pt>
                <c:pt idx="5">
                  <c:v>76.5</c:v>
                </c:pt>
              </c:numCache>
            </c:numRef>
          </c:val>
          <c:extLst>
            <c:ext xmlns:c16="http://schemas.microsoft.com/office/drawing/2014/chart" uri="{C3380CC4-5D6E-409C-BE32-E72D297353CC}">
              <c16:uniqueId val="{00000000-61FE-4ECB-AD82-2BBCAA0602DB}"/>
            </c:ext>
          </c:extLst>
        </c:ser>
        <c:ser>
          <c:idx val="1"/>
          <c:order val="1"/>
          <c:tx>
            <c:strRef>
              <c:f>Leht5!$L$32</c:f>
              <c:strCache>
                <c:ptCount val="1"/>
                <c:pt idx="0">
                  <c:v>Õpib tasemeõppes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Leht5!$J$33:$J$38</c:f>
              <c:strCache>
                <c:ptCount val="6"/>
                <c:pt idx="0">
                  <c:v>Mees</c:v>
                </c:pt>
                <c:pt idx="1">
                  <c:v>Naine</c:v>
                </c:pt>
                <c:pt idx="2">
                  <c:v>kuni 18-aastane</c:v>
                </c:pt>
                <c:pt idx="3">
                  <c:v>19-21</c:v>
                </c:pt>
                <c:pt idx="4">
                  <c:v>22-23</c:v>
                </c:pt>
                <c:pt idx="5">
                  <c:v>24 ja vanem</c:v>
                </c:pt>
              </c:strCache>
            </c:strRef>
          </c:cat>
          <c:val>
            <c:numRef>
              <c:f>Leht5!$L$33:$L$38</c:f>
              <c:numCache>
                <c:formatCode>General</c:formatCode>
                <c:ptCount val="6"/>
                <c:pt idx="0">
                  <c:v>24.1</c:v>
                </c:pt>
                <c:pt idx="1">
                  <c:v>22</c:v>
                </c:pt>
                <c:pt idx="2">
                  <c:v>63</c:v>
                </c:pt>
                <c:pt idx="3">
                  <c:v>18.5</c:v>
                </c:pt>
                <c:pt idx="4">
                  <c:v>6.3</c:v>
                </c:pt>
                <c:pt idx="5">
                  <c:v>8.8000000000000007</c:v>
                </c:pt>
              </c:numCache>
            </c:numRef>
          </c:val>
          <c:extLst>
            <c:ext xmlns:c16="http://schemas.microsoft.com/office/drawing/2014/chart" uri="{C3380CC4-5D6E-409C-BE32-E72D297353CC}">
              <c16:uniqueId val="{00000001-61FE-4ECB-AD82-2BBCAA0602DB}"/>
            </c:ext>
          </c:extLst>
        </c:ser>
        <c:dLbls>
          <c:showLegendKey val="0"/>
          <c:showVal val="0"/>
          <c:showCatName val="0"/>
          <c:showSerName val="0"/>
          <c:showPercent val="0"/>
          <c:showBubbleSize val="0"/>
        </c:dLbls>
        <c:gapWidth val="219"/>
        <c:overlap val="-27"/>
        <c:axId val="772112440"/>
        <c:axId val="772121952"/>
      </c:barChart>
      <c:catAx>
        <c:axId val="7721124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t-EE"/>
          </a:p>
        </c:txPr>
        <c:crossAx val="772121952"/>
        <c:crosses val="autoZero"/>
        <c:auto val="1"/>
        <c:lblAlgn val="ctr"/>
        <c:lblOffset val="100"/>
        <c:noMultiLvlLbl val="0"/>
      </c:catAx>
      <c:valAx>
        <c:axId val="772121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t-EE"/>
          </a:p>
        </c:txPr>
        <c:crossAx val="7721124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sz="1600"/>
      </a:pPr>
      <a:endParaRPr lang="et-E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Leht5!$K$40</c:f>
              <c:strCache>
                <c:ptCount val="1"/>
                <c:pt idx="0">
                  <c:v>Asunud tööle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Leht5!$J$41:$J$44</c:f>
              <c:strCache>
                <c:ptCount val="4"/>
                <c:pt idx="0">
                  <c:v>E: hariduse jätkamine, mees</c:v>
                </c:pt>
                <c:pt idx="1">
                  <c:v>E: hariduse jätkamine, naine</c:v>
                </c:pt>
                <c:pt idx="2">
                  <c:v>E: töö leidmine, mees</c:v>
                </c:pt>
                <c:pt idx="3">
                  <c:v>E: töö leidmine, naine</c:v>
                </c:pt>
              </c:strCache>
            </c:strRef>
          </c:cat>
          <c:val>
            <c:numRef>
              <c:f>Leht5!$K$41:$K$44</c:f>
              <c:numCache>
                <c:formatCode>General</c:formatCode>
                <c:ptCount val="4"/>
                <c:pt idx="0">
                  <c:v>44.2</c:v>
                </c:pt>
                <c:pt idx="1">
                  <c:v>48</c:v>
                </c:pt>
                <c:pt idx="2">
                  <c:v>71.2</c:v>
                </c:pt>
                <c:pt idx="3">
                  <c:v>86.4</c:v>
                </c:pt>
              </c:numCache>
            </c:numRef>
          </c:val>
          <c:extLst>
            <c:ext xmlns:c16="http://schemas.microsoft.com/office/drawing/2014/chart" uri="{C3380CC4-5D6E-409C-BE32-E72D297353CC}">
              <c16:uniqueId val="{00000000-DE4C-4289-A72D-E4BBFF24E2ED}"/>
            </c:ext>
          </c:extLst>
        </c:ser>
        <c:ser>
          <c:idx val="1"/>
          <c:order val="1"/>
          <c:tx>
            <c:strRef>
              <c:f>Leht5!$L$40</c:f>
              <c:strCache>
                <c:ptCount val="1"/>
                <c:pt idx="0">
                  <c:v>Õpib tasemeõppes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Leht5!$J$41:$J$44</c:f>
              <c:strCache>
                <c:ptCount val="4"/>
                <c:pt idx="0">
                  <c:v>E: hariduse jätkamine, mees</c:v>
                </c:pt>
                <c:pt idx="1">
                  <c:v>E: hariduse jätkamine, naine</c:v>
                </c:pt>
                <c:pt idx="2">
                  <c:v>E: töö leidmine, mees</c:v>
                </c:pt>
                <c:pt idx="3">
                  <c:v>E: töö leidmine, naine</c:v>
                </c:pt>
              </c:strCache>
            </c:strRef>
          </c:cat>
          <c:val>
            <c:numRef>
              <c:f>Leht5!$L$41:$L$44</c:f>
              <c:numCache>
                <c:formatCode>General</c:formatCode>
                <c:ptCount val="4"/>
                <c:pt idx="0">
                  <c:v>53.5</c:v>
                </c:pt>
                <c:pt idx="1">
                  <c:v>60</c:v>
                </c:pt>
                <c:pt idx="2">
                  <c:v>6.1</c:v>
                </c:pt>
                <c:pt idx="3">
                  <c:v>1.7</c:v>
                </c:pt>
              </c:numCache>
            </c:numRef>
          </c:val>
          <c:extLst>
            <c:ext xmlns:c16="http://schemas.microsoft.com/office/drawing/2014/chart" uri="{C3380CC4-5D6E-409C-BE32-E72D297353CC}">
              <c16:uniqueId val="{00000001-DE4C-4289-A72D-E4BBFF24E2ED}"/>
            </c:ext>
          </c:extLst>
        </c:ser>
        <c:dLbls>
          <c:showLegendKey val="0"/>
          <c:showVal val="0"/>
          <c:showCatName val="0"/>
          <c:showSerName val="0"/>
          <c:showPercent val="0"/>
          <c:showBubbleSize val="0"/>
        </c:dLbls>
        <c:gapWidth val="219"/>
        <c:overlap val="-27"/>
        <c:axId val="568266608"/>
        <c:axId val="568271200"/>
      </c:barChart>
      <c:catAx>
        <c:axId val="568266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568271200"/>
        <c:crosses val="autoZero"/>
        <c:auto val="1"/>
        <c:lblAlgn val="ctr"/>
        <c:lblOffset val="100"/>
        <c:noMultiLvlLbl val="0"/>
      </c:catAx>
      <c:valAx>
        <c:axId val="568271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5682666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sz="1800"/>
      </a:pPr>
      <a:endParaRPr lang="et-E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1"/>
          <c:order val="1"/>
          <c:tx>
            <c:strRef>
              <c:f>Leht3!$C$51</c:f>
              <c:strCache>
                <c:ptCount val="1"/>
                <c:pt idx="0">
                  <c:v>Mehed, 15-24-aastased</c:v>
                </c:pt>
              </c:strCache>
            </c:strRef>
          </c:tx>
          <c:spPr>
            <a:solidFill>
              <a:schemeClr val="accent2"/>
            </a:solidFill>
            <a:ln>
              <a:noFill/>
            </a:ln>
            <a:effectLst/>
          </c:spPr>
          <c:invertIfNegative val="0"/>
          <c:cat>
            <c:strRef>
              <c:f>Leht3!$D$49:$T$49</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Leht3!$D$51:$T$51</c:f>
              <c:numCache>
                <c:formatCode>0.0</c:formatCode>
                <c:ptCount val="17"/>
                <c:pt idx="0">
                  <c:v>23.55072463768116</c:v>
                </c:pt>
                <c:pt idx="1">
                  <c:v>22.988505747126435</c:v>
                </c:pt>
                <c:pt idx="2">
                  <c:v>19.739696312364423</c:v>
                </c:pt>
                <c:pt idx="3">
                  <c:v>23.52941176470588</c:v>
                </c:pt>
                <c:pt idx="4">
                  <c:v>25.481798715203425</c:v>
                </c:pt>
                <c:pt idx="5">
                  <c:v>19.128329297820827</c:v>
                </c:pt>
                <c:pt idx="6">
                  <c:v>20.689655172413794</c:v>
                </c:pt>
                <c:pt idx="7">
                  <c:v>26.047904191616766</c:v>
                </c:pt>
                <c:pt idx="8">
                  <c:v>24.92492492492493</c:v>
                </c:pt>
                <c:pt idx="9">
                  <c:v>26.5625</c:v>
                </c:pt>
                <c:pt idx="10">
                  <c:v>26.774847870182555</c:v>
                </c:pt>
                <c:pt idx="11">
                  <c:v>26.15384615384615</c:v>
                </c:pt>
                <c:pt idx="12">
                  <c:v>23.711340206185564</c:v>
                </c:pt>
                <c:pt idx="13">
                  <c:v>23.595505617977526</c:v>
                </c:pt>
                <c:pt idx="14">
                  <c:v>25.595238095238095</c:v>
                </c:pt>
                <c:pt idx="15">
                  <c:v>21.232876712328768</c:v>
                </c:pt>
                <c:pt idx="16">
                  <c:v>14.195583596214512</c:v>
                </c:pt>
              </c:numCache>
            </c:numRef>
          </c:val>
          <c:extLst>
            <c:ext xmlns:c16="http://schemas.microsoft.com/office/drawing/2014/chart" uri="{C3380CC4-5D6E-409C-BE32-E72D297353CC}">
              <c16:uniqueId val="{00000000-3759-4C19-9D01-7B440360B18A}"/>
            </c:ext>
          </c:extLst>
        </c:ser>
        <c:ser>
          <c:idx val="2"/>
          <c:order val="2"/>
          <c:tx>
            <c:strRef>
              <c:f>Leht3!$C$52</c:f>
              <c:strCache>
                <c:ptCount val="1"/>
                <c:pt idx="0">
                  <c:v>Naised, 15-24-aastased</c:v>
                </c:pt>
              </c:strCache>
            </c:strRef>
          </c:tx>
          <c:spPr>
            <a:solidFill>
              <a:schemeClr val="accent3"/>
            </a:solidFill>
            <a:ln>
              <a:noFill/>
            </a:ln>
            <a:effectLst/>
          </c:spPr>
          <c:invertIfNegative val="0"/>
          <c:cat>
            <c:strRef>
              <c:f>Leht3!$D$49:$T$49</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Leht3!$D$52:$T$52</c:f>
              <c:numCache>
                <c:formatCode>0.0</c:formatCode>
                <c:ptCount val="17"/>
                <c:pt idx="0">
                  <c:v>33.695652173913047</c:v>
                </c:pt>
                <c:pt idx="1">
                  <c:v>36.206896551724135</c:v>
                </c:pt>
                <c:pt idx="2">
                  <c:v>29.067245119305856</c:v>
                </c:pt>
                <c:pt idx="3">
                  <c:v>28.280542986425338</c:v>
                </c:pt>
                <c:pt idx="4">
                  <c:v>29.336188436830835</c:v>
                </c:pt>
                <c:pt idx="5">
                  <c:v>33.171912832929785</c:v>
                </c:pt>
                <c:pt idx="6">
                  <c:v>34.482758620689658</c:v>
                </c:pt>
                <c:pt idx="7">
                  <c:v>28.742514970059879</c:v>
                </c:pt>
                <c:pt idx="8">
                  <c:v>27.327327327327328</c:v>
                </c:pt>
                <c:pt idx="9">
                  <c:v>25.5859375</c:v>
                </c:pt>
                <c:pt idx="10">
                  <c:v>23.732251521298174</c:v>
                </c:pt>
                <c:pt idx="11">
                  <c:v>24.358974358974358</c:v>
                </c:pt>
                <c:pt idx="12">
                  <c:v>27.319587628865982</c:v>
                </c:pt>
                <c:pt idx="13">
                  <c:v>25</c:v>
                </c:pt>
                <c:pt idx="14">
                  <c:v>24.702380952380953</c:v>
                </c:pt>
                <c:pt idx="15">
                  <c:v>29.452054794520549</c:v>
                </c:pt>
                <c:pt idx="16">
                  <c:v>23.65930599369085</c:v>
                </c:pt>
              </c:numCache>
            </c:numRef>
          </c:val>
          <c:extLst>
            <c:ext xmlns:c16="http://schemas.microsoft.com/office/drawing/2014/chart" uri="{C3380CC4-5D6E-409C-BE32-E72D297353CC}">
              <c16:uniqueId val="{00000001-3759-4C19-9D01-7B440360B18A}"/>
            </c:ext>
          </c:extLst>
        </c:ser>
        <c:ser>
          <c:idx val="3"/>
          <c:order val="3"/>
          <c:tx>
            <c:strRef>
              <c:f>Leht3!$C$53</c:f>
              <c:strCache>
                <c:ptCount val="1"/>
                <c:pt idx="0">
                  <c:v>Mehed, 25-29-aastased</c:v>
                </c:pt>
              </c:strCache>
            </c:strRef>
          </c:tx>
          <c:spPr>
            <a:solidFill>
              <a:schemeClr val="accent4"/>
            </a:solidFill>
            <a:ln>
              <a:noFill/>
            </a:ln>
            <a:effectLst/>
          </c:spPr>
          <c:invertIfNegative val="0"/>
          <c:cat>
            <c:strRef>
              <c:f>Leht3!$D$49:$T$49</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Leht3!$D$53:$T$53</c:f>
              <c:numCache>
                <c:formatCode>0.0</c:formatCode>
                <c:ptCount val="17"/>
                <c:pt idx="0">
                  <c:v>13.768115942028983</c:v>
                </c:pt>
                <c:pt idx="1">
                  <c:v>14.17624521072797</c:v>
                </c:pt>
                <c:pt idx="2">
                  <c:v>20.607375271149674</c:v>
                </c:pt>
                <c:pt idx="3">
                  <c:v>19.457013574660632</c:v>
                </c:pt>
                <c:pt idx="4">
                  <c:v>14.5610278372591</c:v>
                </c:pt>
                <c:pt idx="5">
                  <c:v>15.254237288135593</c:v>
                </c:pt>
                <c:pt idx="6">
                  <c:v>12.539184952978058</c:v>
                </c:pt>
                <c:pt idx="7">
                  <c:v>8.682634730538922</c:v>
                </c:pt>
                <c:pt idx="8">
                  <c:v>7.5075075075075075</c:v>
                </c:pt>
                <c:pt idx="9">
                  <c:v>19.3359375</c:v>
                </c:pt>
                <c:pt idx="10">
                  <c:v>19.878296146044626</c:v>
                </c:pt>
                <c:pt idx="11">
                  <c:v>18.461538461538463</c:v>
                </c:pt>
                <c:pt idx="12">
                  <c:v>15.979381443298971</c:v>
                </c:pt>
                <c:pt idx="13">
                  <c:v>16.011235955056179</c:v>
                </c:pt>
                <c:pt idx="14">
                  <c:v>15.773809523809524</c:v>
                </c:pt>
                <c:pt idx="15">
                  <c:v>11.301369863013697</c:v>
                </c:pt>
                <c:pt idx="16">
                  <c:v>17.665615141955833</c:v>
                </c:pt>
              </c:numCache>
            </c:numRef>
          </c:val>
          <c:extLst>
            <c:ext xmlns:c16="http://schemas.microsoft.com/office/drawing/2014/chart" uri="{C3380CC4-5D6E-409C-BE32-E72D297353CC}">
              <c16:uniqueId val="{00000002-3759-4C19-9D01-7B440360B18A}"/>
            </c:ext>
          </c:extLst>
        </c:ser>
        <c:ser>
          <c:idx val="4"/>
          <c:order val="4"/>
          <c:tx>
            <c:strRef>
              <c:f>Leht3!$C$54</c:f>
              <c:strCache>
                <c:ptCount val="1"/>
                <c:pt idx="0">
                  <c:v>Naised, 25-29-aastased</c:v>
                </c:pt>
              </c:strCache>
            </c:strRef>
          </c:tx>
          <c:spPr>
            <a:solidFill>
              <a:schemeClr val="accent5"/>
            </a:solidFill>
            <a:ln>
              <a:noFill/>
            </a:ln>
            <a:effectLst/>
          </c:spPr>
          <c:invertIfNegative val="0"/>
          <c:cat>
            <c:strRef>
              <c:f>Leht3!$D$49:$T$49</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Leht3!$D$54:$T$54</c:f>
              <c:numCache>
                <c:formatCode>0.0</c:formatCode>
                <c:ptCount val="17"/>
                <c:pt idx="0">
                  <c:v>28.985507246376812</c:v>
                </c:pt>
                <c:pt idx="1">
                  <c:v>26.628352490421452</c:v>
                </c:pt>
                <c:pt idx="2">
                  <c:v>30.802603036876352</c:v>
                </c:pt>
                <c:pt idx="3">
                  <c:v>28.733031674208142</c:v>
                </c:pt>
                <c:pt idx="4">
                  <c:v>30.620985010706637</c:v>
                </c:pt>
                <c:pt idx="5">
                  <c:v>32.203389830508478</c:v>
                </c:pt>
                <c:pt idx="6">
                  <c:v>32.288401253918494</c:v>
                </c:pt>
                <c:pt idx="7">
                  <c:v>36.227544910179645</c:v>
                </c:pt>
                <c:pt idx="8">
                  <c:v>40.54054054054054</c:v>
                </c:pt>
                <c:pt idx="9">
                  <c:v>28.515625</c:v>
                </c:pt>
                <c:pt idx="10">
                  <c:v>29.614604462474649</c:v>
                </c:pt>
                <c:pt idx="11">
                  <c:v>31.025641025641026</c:v>
                </c:pt>
                <c:pt idx="12">
                  <c:v>33.247422680412377</c:v>
                </c:pt>
                <c:pt idx="13">
                  <c:v>35.112359550561791</c:v>
                </c:pt>
                <c:pt idx="14">
                  <c:v>33.928571428571431</c:v>
                </c:pt>
                <c:pt idx="15">
                  <c:v>38.356164383561641</c:v>
                </c:pt>
                <c:pt idx="16">
                  <c:v>44.479495268138805</c:v>
                </c:pt>
              </c:numCache>
            </c:numRef>
          </c:val>
          <c:extLst>
            <c:ext xmlns:c16="http://schemas.microsoft.com/office/drawing/2014/chart" uri="{C3380CC4-5D6E-409C-BE32-E72D297353CC}">
              <c16:uniqueId val="{00000003-3759-4C19-9D01-7B440360B18A}"/>
            </c:ext>
          </c:extLst>
        </c:ser>
        <c:dLbls>
          <c:showLegendKey val="0"/>
          <c:showVal val="0"/>
          <c:showCatName val="0"/>
          <c:showSerName val="0"/>
          <c:showPercent val="0"/>
          <c:showBubbleSize val="0"/>
        </c:dLbls>
        <c:gapWidth val="300"/>
        <c:overlap val="100"/>
        <c:axId val="426150448"/>
        <c:axId val="344763120"/>
      </c:barChart>
      <c:lineChart>
        <c:grouping val="standard"/>
        <c:varyColors val="0"/>
        <c:ser>
          <c:idx val="0"/>
          <c:order val="0"/>
          <c:tx>
            <c:strRef>
              <c:f>Leht3!$C$50</c:f>
              <c:strCache>
                <c:ptCount val="1"/>
                <c:pt idx="0">
                  <c:v>Kokku, tuhat</c:v>
                </c:pt>
              </c:strCache>
            </c:strRef>
          </c:tx>
          <c:spPr>
            <a:ln w="28575" cap="rnd">
              <a:solidFill>
                <a:sysClr val="windowText" lastClr="000000"/>
              </a:solidFill>
              <a:round/>
            </a:ln>
            <a:effectLst/>
          </c:spPr>
          <c:marker>
            <c:symbol val="none"/>
          </c:marker>
          <c:cat>
            <c:strRef>
              <c:f>Leht3!$D$49:$T$49</c:f>
              <c:strCache>
                <c:ptCount val="17"/>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strCache>
            </c:strRef>
          </c:cat>
          <c:val>
            <c:numRef>
              <c:f>Leht3!$D$50:$T$50</c:f>
              <c:numCache>
                <c:formatCode>General</c:formatCode>
                <c:ptCount val="17"/>
                <c:pt idx="0">
                  <c:v>55.2</c:v>
                </c:pt>
                <c:pt idx="1">
                  <c:v>52.2</c:v>
                </c:pt>
                <c:pt idx="2">
                  <c:v>46.1</c:v>
                </c:pt>
                <c:pt idx="3">
                  <c:v>44.2</c:v>
                </c:pt>
                <c:pt idx="4">
                  <c:v>46.7</c:v>
                </c:pt>
                <c:pt idx="5">
                  <c:v>41.3</c:v>
                </c:pt>
                <c:pt idx="6">
                  <c:v>31.9</c:v>
                </c:pt>
                <c:pt idx="7">
                  <c:v>33.4</c:v>
                </c:pt>
                <c:pt idx="8">
                  <c:v>33.299999999999997</c:v>
                </c:pt>
                <c:pt idx="9">
                  <c:v>51.2</c:v>
                </c:pt>
                <c:pt idx="10">
                  <c:v>49.3</c:v>
                </c:pt>
                <c:pt idx="11">
                  <c:v>39</c:v>
                </c:pt>
                <c:pt idx="12">
                  <c:v>38.799999999999997</c:v>
                </c:pt>
                <c:pt idx="13">
                  <c:v>35.6</c:v>
                </c:pt>
                <c:pt idx="14">
                  <c:v>33.6</c:v>
                </c:pt>
                <c:pt idx="15">
                  <c:v>29.2</c:v>
                </c:pt>
                <c:pt idx="16">
                  <c:v>31.7</c:v>
                </c:pt>
              </c:numCache>
            </c:numRef>
          </c:val>
          <c:smooth val="0"/>
          <c:extLst>
            <c:ext xmlns:c16="http://schemas.microsoft.com/office/drawing/2014/chart" uri="{C3380CC4-5D6E-409C-BE32-E72D297353CC}">
              <c16:uniqueId val="{00000004-3759-4C19-9D01-7B440360B18A}"/>
            </c:ext>
          </c:extLst>
        </c:ser>
        <c:dLbls>
          <c:showLegendKey val="0"/>
          <c:showVal val="0"/>
          <c:showCatName val="0"/>
          <c:showSerName val="0"/>
          <c:showPercent val="0"/>
          <c:showBubbleSize val="0"/>
        </c:dLbls>
        <c:hiLowLines>
          <c:spPr>
            <a:ln w="9525" cap="flat" cmpd="sng" algn="ctr">
              <a:solidFill>
                <a:schemeClr val="tx1">
                  <a:lumMod val="75000"/>
                  <a:lumOff val="25000"/>
                </a:schemeClr>
              </a:solidFill>
              <a:round/>
            </a:ln>
            <a:effectLst/>
          </c:spPr>
        </c:hiLowLines>
        <c:marker val="1"/>
        <c:smooth val="0"/>
        <c:axId val="520221424"/>
        <c:axId val="520226016"/>
      </c:lineChart>
      <c:catAx>
        <c:axId val="426150448"/>
        <c:scaling>
          <c:orientation val="minMax"/>
        </c:scaling>
        <c:delete val="0"/>
        <c:axPos val="b"/>
        <c:title>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344763120"/>
        <c:crosses val="autoZero"/>
        <c:auto val="1"/>
        <c:lblAlgn val="ctr"/>
        <c:lblOffset val="100"/>
        <c:noMultiLvlLbl val="0"/>
      </c:catAx>
      <c:valAx>
        <c:axId val="34476312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t-EE"/>
                  <a:t>Protsent</a:t>
                </a:r>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title>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426150448"/>
        <c:crosses val="autoZero"/>
        <c:crossBetween val="between"/>
      </c:valAx>
      <c:valAx>
        <c:axId val="520226016"/>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520221424"/>
        <c:crosses val="max"/>
        <c:crossBetween val="between"/>
      </c:valAx>
      <c:catAx>
        <c:axId val="520221424"/>
        <c:scaling>
          <c:orientation val="minMax"/>
        </c:scaling>
        <c:delete val="1"/>
        <c:axPos val="b"/>
        <c:numFmt formatCode="General" sourceLinked="1"/>
        <c:majorTickMark val="out"/>
        <c:minorTickMark val="none"/>
        <c:tickLblPos val="nextTo"/>
        <c:crossAx val="520226016"/>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solidFill>
      <a:schemeClr val="bg2"/>
    </a:solidFill>
    <a:ln>
      <a:noFill/>
    </a:ln>
    <a:effectLst/>
  </c:spPr>
  <c:txPr>
    <a:bodyPr/>
    <a:lstStyle/>
    <a:p>
      <a:pPr>
        <a:defRPr sz="1800"/>
      </a:pPr>
      <a:endParaRPr lang="et-E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Leht2!$M$73</c:f>
              <c:strCache>
                <c:ptCount val="1"/>
                <c:pt idx="0">
                  <c:v>mees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Leht2!$N$72:$Q$72</c:f>
              <c:strCache>
                <c:ptCount val="4"/>
                <c:pt idx="0">
                  <c:v>kuni 18</c:v>
                </c:pt>
                <c:pt idx="1">
                  <c:v>19-21</c:v>
                </c:pt>
                <c:pt idx="2">
                  <c:v>22-23</c:v>
                </c:pt>
                <c:pt idx="3">
                  <c:v>24 ja vanem</c:v>
                </c:pt>
              </c:strCache>
            </c:strRef>
          </c:cat>
          <c:val>
            <c:numRef>
              <c:f>Leht2!$N$73:$Q$73</c:f>
              <c:numCache>
                <c:formatCode>0.0</c:formatCode>
                <c:ptCount val="4"/>
                <c:pt idx="0">
                  <c:v>22.97486033519553</c:v>
                </c:pt>
                <c:pt idx="1">
                  <c:v>16.410614525139664</c:v>
                </c:pt>
                <c:pt idx="2">
                  <c:v>10.544692737430168</c:v>
                </c:pt>
                <c:pt idx="3">
                  <c:v>6.4245810055865924</c:v>
                </c:pt>
              </c:numCache>
            </c:numRef>
          </c:val>
          <c:extLst>
            <c:ext xmlns:c16="http://schemas.microsoft.com/office/drawing/2014/chart" uri="{C3380CC4-5D6E-409C-BE32-E72D297353CC}">
              <c16:uniqueId val="{00000000-9F8F-436A-8F2E-817F56619890}"/>
            </c:ext>
          </c:extLst>
        </c:ser>
        <c:ser>
          <c:idx val="1"/>
          <c:order val="1"/>
          <c:tx>
            <c:strRef>
              <c:f>Leht2!$M$74</c:f>
              <c:strCache>
                <c:ptCount val="1"/>
                <c:pt idx="0">
                  <c:v>naine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Leht2!$N$72:$Q$72</c:f>
              <c:strCache>
                <c:ptCount val="4"/>
                <c:pt idx="0">
                  <c:v>kuni 18</c:v>
                </c:pt>
                <c:pt idx="1">
                  <c:v>19-21</c:v>
                </c:pt>
                <c:pt idx="2">
                  <c:v>22-23</c:v>
                </c:pt>
                <c:pt idx="3">
                  <c:v>24 ja vanem</c:v>
                </c:pt>
              </c:strCache>
            </c:strRef>
          </c:cat>
          <c:val>
            <c:numRef>
              <c:f>Leht2!$N$74:$Q$74</c:f>
              <c:numCache>
                <c:formatCode>0.0</c:formatCode>
                <c:ptCount val="4"/>
                <c:pt idx="0">
                  <c:v>14.455307262569834</c:v>
                </c:pt>
                <c:pt idx="1">
                  <c:v>11.662011173184357</c:v>
                </c:pt>
                <c:pt idx="2">
                  <c:v>9.4273743016759788</c:v>
                </c:pt>
                <c:pt idx="3">
                  <c:v>8.1005586592178762</c:v>
                </c:pt>
              </c:numCache>
            </c:numRef>
          </c:val>
          <c:extLst>
            <c:ext xmlns:c16="http://schemas.microsoft.com/office/drawing/2014/chart" uri="{C3380CC4-5D6E-409C-BE32-E72D297353CC}">
              <c16:uniqueId val="{00000001-9F8F-436A-8F2E-817F56619890}"/>
            </c:ext>
          </c:extLst>
        </c:ser>
        <c:dLbls>
          <c:showLegendKey val="0"/>
          <c:showVal val="0"/>
          <c:showCatName val="0"/>
          <c:showSerName val="0"/>
          <c:showPercent val="0"/>
          <c:showBubbleSize val="0"/>
        </c:dLbls>
        <c:gapWidth val="219"/>
        <c:overlap val="-27"/>
        <c:axId val="346210848"/>
        <c:axId val="346200680"/>
      </c:barChart>
      <c:catAx>
        <c:axId val="346210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346200680"/>
        <c:crosses val="autoZero"/>
        <c:auto val="1"/>
        <c:lblAlgn val="ctr"/>
        <c:lblOffset val="100"/>
        <c:noMultiLvlLbl val="0"/>
      </c:catAx>
      <c:valAx>
        <c:axId val="34620068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34621084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sz="1800"/>
      </a:pPr>
      <a:endParaRPr lang="et-E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'[logiraamatu statistika maakonnapĆµhiselt.xlsx]sugu'!$B$43</c:f>
              <c:strCache>
                <c:ptCount val="1"/>
                <c:pt idx="0">
                  <c:v>M</c:v>
                </c:pt>
              </c:strCache>
            </c:strRef>
          </c:tx>
          <c:invertIfNegative val="0"/>
          <c:cat>
            <c:strRef>
              <c:f>'[logiraamatu statistika maakonnapĆµhiselt.xlsx]sugu'!$A$44:$A$59</c:f>
              <c:strCache>
                <c:ptCount val="16"/>
                <c:pt idx="0">
                  <c:v>Harjumaa</c:v>
                </c:pt>
                <c:pt idx="1">
                  <c:v>Hiiumaa</c:v>
                </c:pt>
                <c:pt idx="2">
                  <c:v>Ida-Virumaa</c:v>
                </c:pt>
                <c:pt idx="3">
                  <c:v>Järvamaa</c:v>
                </c:pt>
                <c:pt idx="4">
                  <c:v>Jõgevamaa</c:v>
                </c:pt>
                <c:pt idx="5">
                  <c:v>Läänemaa</c:v>
                </c:pt>
                <c:pt idx="6">
                  <c:v>Lääne-Virumaa</c:v>
                </c:pt>
                <c:pt idx="7">
                  <c:v>Pärnumaa</c:v>
                </c:pt>
                <c:pt idx="8">
                  <c:v>Põlvamaa</c:v>
                </c:pt>
                <c:pt idx="9">
                  <c:v>Raplamaa</c:v>
                </c:pt>
                <c:pt idx="10">
                  <c:v>Saaremaa</c:v>
                </c:pt>
                <c:pt idx="11">
                  <c:v>Tartumaa</c:v>
                </c:pt>
                <c:pt idx="12">
                  <c:v>Valgamaa</c:v>
                </c:pt>
                <c:pt idx="13">
                  <c:v>Viljandimaa</c:v>
                </c:pt>
                <c:pt idx="14">
                  <c:v>Võrumaa</c:v>
                </c:pt>
                <c:pt idx="15">
                  <c:v>Kokku:</c:v>
                </c:pt>
              </c:strCache>
            </c:strRef>
          </c:cat>
          <c:val>
            <c:numRef>
              <c:f>'[logiraamatu statistika maakonnapĆµhiselt.xlsx]sugu'!$B$44:$B$59</c:f>
              <c:numCache>
                <c:formatCode>0.0</c:formatCode>
                <c:ptCount val="16"/>
                <c:pt idx="0">
                  <c:v>60.824742268041234</c:v>
                </c:pt>
                <c:pt idx="1">
                  <c:v>29.629629629629626</c:v>
                </c:pt>
                <c:pt idx="2">
                  <c:v>58.158995815899587</c:v>
                </c:pt>
                <c:pt idx="3">
                  <c:v>56.198347107438018</c:v>
                </c:pt>
                <c:pt idx="4">
                  <c:v>48.344370860927157</c:v>
                </c:pt>
                <c:pt idx="5">
                  <c:v>52.631578947368418</c:v>
                </c:pt>
                <c:pt idx="6">
                  <c:v>42.857142857142854</c:v>
                </c:pt>
                <c:pt idx="7">
                  <c:v>57.499999999999993</c:v>
                </c:pt>
                <c:pt idx="8">
                  <c:v>71.264367816091962</c:v>
                </c:pt>
                <c:pt idx="9">
                  <c:v>54.54545454545454</c:v>
                </c:pt>
                <c:pt idx="10">
                  <c:v>50</c:v>
                </c:pt>
                <c:pt idx="11">
                  <c:v>47.904191616766468</c:v>
                </c:pt>
                <c:pt idx="12">
                  <c:v>63.451776649746193</c:v>
                </c:pt>
                <c:pt idx="13">
                  <c:v>63.636363636363633</c:v>
                </c:pt>
                <c:pt idx="14">
                  <c:v>57.692307692307686</c:v>
                </c:pt>
                <c:pt idx="15">
                  <c:v>55.260521042084164</c:v>
                </c:pt>
              </c:numCache>
            </c:numRef>
          </c:val>
          <c:extLst>
            <c:ext xmlns:c16="http://schemas.microsoft.com/office/drawing/2014/chart" uri="{C3380CC4-5D6E-409C-BE32-E72D297353CC}">
              <c16:uniqueId val="{00000000-D467-4F96-8664-241D78B7DF0D}"/>
            </c:ext>
          </c:extLst>
        </c:ser>
        <c:ser>
          <c:idx val="1"/>
          <c:order val="1"/>
          <c:tx>
            <c:strRef>
              <c:f>'[logiraamatu statistika maakonnapĆµhiselt.xlsx]sugu'!$C$43</c:f>
              <c:strCache>
                <c:ptCount val="1"/>
                <c:pt idx="0">
                  <c:v>N</c:v>
                </c:pt>
              </c:strCache>
            </c:strRef>
          </c:tx>
          <c:invertIfNegative val="0"/>
          <c:cat>
            <c:strRef>
              <c:f>'[logiraamatu statistika maakonnapĆµhiselt.xlsx]sugu'!$A$44:$A$59</c:f>
              <c:strCache>
                <c:ptCount val="16"/>
                <c:pt idx="0">
                  <c:v>Harjumaa</c:v>
                </c:pt>
                <c:pt idx="1">
                  <c:v>Hiiumaa</c:v>
                </c:pt>
                <c:pt idx="2">
                  <c:v>Ida-Virumaa</c:v>
                </c:pt>
                <c:pt idx="3">
                  <c:v>Järvamaa</c:v>
                </c:pt>
                <c:pt idx="4">
                  <c:v>Jõgevamaa</c:v>
                </c:pt>
                <c:pt idx="5">
                  <c:v>Läänemaa</c:v>
                </c:pt>
                <c:pt idx="6">
                  <c:v>Lääne-Virumaa</c:v>
                </c:pt>
                <c:pt idx="7">
                  <c:v>Pärnumaa</c:v>
                </c:pt>
                <c:pt idx="8">
                  <c:v>Põlvamaa</c:v>
                </c:pt>
                <c:pt idx="9">
                  <c:v>Raplamaa</c:v>
                </c:pt>
                <c:pt idx="10">
                  <c:v>Saaremaa</c:v>
                </c:pt>
                <c:pt idx="11">
                  <c:v>Tartumaa</c:v>
                </c:pt>
                <c:pt idx="12">
                  <c:v>Valgamaa</c:v>
                </c:pt>
                <c:pt idx="13">
                  <c:v>Viljandimaa</c:v>
                </c:pt>
                <c:pt idx="14">
                  <c:v>Võrumaa</c:v>
                </c:pt>
                <c:pt idx="15">
                  <c:v>Kokku:</c:v>
                </c:pt>
              </c:strCache>
            </c:strRef>
          </c:cat>
          <c:val>
            <c:numRef>
              <c:f>'[logiraamatu statistika maakonnapĆµhiselt.xlsx]sugu'!$C$44:$C$59</c:f>
              <c:numCache>
                <c:formatCode>0.0</c:formatCode>
                <c:ptCount val="16"/>
                <c:pt idx="0">
                  <c:v>39.175257731958766</c:v>
                </c:pt>
                <c:pt idx="1">
                  <c:v>70.370370370370367</c:v>
                </c:pt>
                <c:pt idx="2">
                  <c:v>41.841004184100413</c:v>
                </c:pt>
                <c:pt idx="3">
                  <c:v>43.801652892561982</c:v>
                </c:pt>
                <c:pt idx="4">
                  <c:v>51.655629139072843</c:v>
                </c:pt>
                <c:pt idx="5">
                  <c:v>47.368421052631575</c:v>
                </c:pt>
                <c:pt idx="6">
                  <c:v>57.142857142857139</c:v>
                </c:pt>
                <c:pt idx="7">
                  <c:v>42.5</c:v>
                </c:pt>
                <c:pt idx="8">
                  <c:v>28.735632183908045</c:v>
                </c:pt>
                <c:pt idx="9">
                  <c:v>45.454545454545453</c:v>
                </c:pt>
                <c:pt idx="10">
                  <c:v>50</c:v>
                </c:pt>
                <c:pt idx="11">
                  <c:v>52.095808383233532</c:v>
                </c:pt>
                <c:pt idx="12">
                  <c:v>36.548223350253807</c:v>
                </c:pt>
                <c:pt idx="13">
                  <c:v>36.363636363636367</c:v>
                </c:pt>
                <c:pt idx="14">
                  <c:v>42.307692307692307</c:v>
                </c:pt>
                <c:pt idx="15">
                  <c:v>44.739478957915829</c:v>
                </c:pt>
              </c:numCache>
            </c:numRef>
          </c:val>
          <c:extLst>
            <c:ext xmlns:c16="http://schemas.microsoft.com/office/drawing/2014/chart" uri="{C3380CC4-5D6E-409C-BE32-E72D297353CC}">
              <c16:uniqueId val="{00000001-D467-4F96-8664-241D78B7DF0D}"/>
            </c:ext>
          </c:extLst>
        </c:ser>
        <c:dLbls>
          <c:showLegendKey val="0"/>
          <c:showVal val="0"/>
          <c:showCatName val="0"/>
          <c:showSerName val="0"/>
          <c:showPercent val="0"/>
          <c:showBubbleSize val="0"/>
        </c:dLbls>
        <c:gapWidth val="48"/>
        <c:overlap val="100"/>
        <c:axId val="1787008"/>
        <c:axId val="1788544"/>
      </c:barChart>
      <c:catAx>
        <c:axId val="1787008"/>
        <c:scaling>
          <c:orientation val="minMax"/>
        </c:scaling>
        <c:delete val="0"/>
        <c:axPos val="l"/>
        <c:numFmt formatCode="General" sourceLinked="0"/>
        <c:majorTickMark val="out"/>
        <c:minorTickMark val="none"/>
        <c:tickLblPos val="nextTo"/>
        <c:crossAx val="1788544"/>
        <c:crosses val="autoZero"/>
        <c:auto val="1"/>
        <c:lblAlgn val="ctr"/>
        <c:lblOffset val="100"/>
        <c:noMultiLvlLbl val="0"/>
      </c:catAx>
      <c:valAx>
        <c:axId val="1788544"/>
        <c:scaling>
          <c:orientation val="minMax"/>
        </c:scaling>
        <c:delete val="0"/>
        <c:axPos val="b"/>
        <c:majorGridlines/>
        <c:numFmt formatCode="0%" sourceLinked="1"/>
        <c:majorTickMark val="out"/>
        <c:minorTickMark val="none"/>
        <c:tickLblPos val="nextTo"/>
        <c:crossAx val="1787008"/>
        <c:crosses val="autoZero"/>
        <c:crossBetween val="between"/>
      </c:valAx>
    </c:plotArea>
    <c:legend>
      <c:legendPos val="r"/>
      <c:layout/>
      <c:overlay val="0"/>
    </c:legend>
    <c:plotVisOnly val="1"/>
    <c:dispBlanksAs val="gap"/>
    <c:showDLblsOverMax val="0"/>
  </c:chart>
  <c:spPr>
    <a:solidFill>
      <a:schemeClr val="bg2"/>
    </a:solidFill>
  </c:spPr>
  <c:txPr>
    <a:bodyPr/>
    <a:lstStyle/>
    <a:p>
      <a:pPr>
        <a:defRPr sz="1600">
          <a:latin typeface="Tw Cen MT" panose="020B0602020104020603" pitchFamily="34" charset="0"/>
        </a:defRPr>
      </a:pPr>
      <a:endParaRPr lang="et-E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Leht2!$Y$119</c:f>
              <c:strCache>
                <c:ptCount val="1"/>
                <c:pt idx="0">
                  <c:v>Lõpetatud haridustase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Leht2!$X$120:$X$123</c:f>
              <c:strCache>
                <c:ptCount val="4"/>
                <c:pt idx="0">
                  <c:v>põhiharidus</c:v>
                </c:pt>
                <c:pt idx="1">
                  <c:v>üldharidus</c:v>
                </c:pt>
                <c:pt idx="2">
                  <c:v>kutseharidus</c:v>
                </c:pt>
                <c:pt idx="3">
                  <c:v>kõrgharidus</c:v>
                </c:pt>
              </c:strCache>
            </c:strRef>
          </c:cat>
          <c:val>
            <c:numRef>
              <c:f>Leht2!$Y$120:$Y$123</c:f>
              <c:numCache>
                <c:formatCode>0.0</c:formatCode>
                <c:ptCount val="4"/>
                <c:pt idx="0">
                  <c:v>26.546212647671997</c:v>
                </c:pt>
                <c:pt idx="1">
                  <c:v>10.771369006254343</c:v>
                </c:pt>
                <c:pt idx="2">
                  <c:v>15.35788742182071</c:v>
                </c:pt>
                <c:pt idx="3">
                  <c:v>3.2661570535093816</c:v>
                </c:pt>
              </c:numCache>
            </c:numRef>
          </c:val>
          <c:extLst>
            <c:ext xmlns:c16="http://schemas.microsoft.com/office/drawing/2014/chart" uri="{C3380CC4-5D6E-409C-BE32-E72D297353CC}">
              <c16:uniqueId val="{00000000-1F64-4B11-9F92-8FEC4F1D4DB3}"/>
            </c:ext>
          </c:extLst>
        </c:ser>
        <c:ser>
          <c:idx val="1"/>
          <c:order val="1"/>
          <c:tx>
            <c:strRef>
              <c:f>Leht2!$Z$119</c:f>
              <c:strCache>
                <c:ptCount val="1"/>
                <c:pt idx="0">
                  <c:v>Lõpetamata</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Leht2!$X$120:$X$123</c:f>
              <c:strCache>
                <c:ptCount val="4"/>
                <c:pt idx="0">
                  <c:v>põhiharidus</c:v>
                </c:pt>
                <c:pt idx="1">
                  <c:v>üldharidus</c:v>
                </c:pt>
                <c:pt idx="2">
                  <c:v>kutseharidus</c:v>
                </c:pt>
                <c:pt idx="3">
                  <c:v>kõrgharidus</c:v>
                </c:pt>
              </c:strCache>
            </c:strRef>
          </c:cat>
          <c:val>
            <c:numRef>
              <c:f>Leht2!$Z$120:$Z$123</c:f>
              <c:numCache>
                <c:formatCode>0.0</c:formatCode>
                <c:ptCount val="4"/>
                <c:pt idx="0">
                  <c:v>13.134120917303683</c:v>
                </c:pt>
                <c:pt idx="1">
                  <c:v>9.1730368311327304</c:v>
                </c:pt>
                <c:pt idx="2">
                  <c:v>10.840861709520501</c:v>
                </c:pt>
                <c:pt idx="3">
                  <c:v>2.9186935371785965</c:v>
                </c:pt>
              </c:numCache>
            </c:numRef>
          </c:val>
          <c:extLst>
            <c:ext xmlns:c16="http://schemas.microsoft.com/office/drawing/2014/chart" uri="{C3380CC4-5D6E-409C-BE32-E72D297353CC}">
              <c16:uniqueId val="{00000001-1F64-4B11-9F92-8FEC4F1D4DB3}"/>
            </c:ext>
          </c:extLst>
        </c:ser>
        <c:ser>
          <c:idx val="2"/>
          <c:order val="2"/>
          <c:tx>
            <c:strRef>
              <c:f>Leht2!$AA$119</c:f>
              <c:strCache>
                <c:ptCount val="1"/>
                <c:pt idx="0">
                  <c:v>Omandab</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Leht2!$X$120:$X$123</c:f>
              <c:strCache>
                <c:ptCount val="4"/>
                <c:pt idx="0">
                  <c:v>põhiharidus</c:v>
                </c:pt>
                <c:pt idx="1">
                  <c:v>üldharidus</c:v>
                </c:pt>
                <c:pt idx="2">
                  <c:v>kutseharidus</c:v>
                </c:pt>
                <c:pt idx="3">
                  <c:v>kõrgharidus</c:v>
                </c:pt>
              </c:strCache>
            </c:strRef>
          </c:cat>
          <c:val>
            <c:numRef>
              <c:f>Leht2!$AA$120:$AA$123</c:f>
              <c:numCache>
                <c:formatCode>0.0</c:formatCode>
                <c:ptCount val="4"/>
                <c:pt idx="0">
                  <c:v>4.5170257123002084</c:v>
                </c:pt>
                <c:pt idx="1">
                  <c:v>1.6678248783877692</c:v>
                </c:pt>
                <c:pt idx="2">
                  <c:v>1.4593467685892982</c:v>
                </c:pt>
                <c:pt idx="3">
                  <c:v>0.34746351633078526</c:v>
                </c:pt>
              </c:numCache>
            </c:numRef>
          </c:val>
          <c:extLst>
            <c:ext xmlns:c16="http://schemas.microsoft.com/office/drawing/2014/chart" uri="{C3380CC4-5D6E-409C-BE32-E72D297353CC}">
              <c16:uniqueId val="{00000002-1F64-4B11-9F92-8FEC4F1D4DB3}"/>
            </c:ext>
          </c:extLst>
        </c:ser>
        <c:dLbls>
          <c:showLegendKey val="0"/>
          <c:showVal val="0"/>
          <c:showCatName val="0"/>
          <c:showSerName val="0"/>
          <c:showPercent val="0"/>
          <c:showBubbleSize val="0"/>
        </c:dLbls>
        <c:gapWidth val="150"/>
        <c:overlap val="100"/>
        <c:axId val="516096080"/>
        <c:axId val="516101328"/>
      </c:barChart>
      <c:catAx>
        <c:axId val="516096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516101328"/>
        <c:crosses val="autoZero"/>
        <c:auto val="1"/>
        <c:lblAlgn val="ctr"/>
        <c:lblOffset val="100"/>
        <c:noMultiLvlLbl val="0"/>
      </c:catAx>
      <c:valAx>
        <c:axId val="5161013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5160960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sz="1800"/>
      </a:pPr>
      <a:endParaRPr lang="et-E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Leht2!$V$167</c:f>
              <c:strCache>
                <c:ptCount val="1"/>
                <c:pt idx="0">
                  <c:v>põhiharidus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Leht2!$W$166:$X$166</c:f>
              <c:strCache>
                <c:ptCount val="2"/>
                <c:pt idx="0">
                  <c:v>mees</c:v>
                </c:pt>
                <c:pt idx="1">
                  <c:v>naine</c:v>
                </c:pt>
              </c:strCache>
            </c:strRef>
          </c:cat>
          <c:val>
            <c:numRef>
              <c:f>Leht2!$W$167:$X$167</c:f>
              <c:numCache>
                <c:formatCode>0.0</c:formatCode>
                <c:ptCount val="2"/>
                <c:pt idx="0">
                  <c:v>16.441281138790035</c:v>
                </c:pt>
                <c:pt idx="1">
                  <c:v>10.676156583629894</c:v>
                </c:pt>
              </c:numCache>
            </c:numRef>
          </c:val>
          <c:extLst>
            <c:ext xmlns:c16="http://schemas.microsoft.com/office/drawing/2014/chart" uri="{C3380CC4-5D6E-409C-BE32-E72D297353CC}">
              <c16:uniqueId val="{00000000-8910-4BD1-B84D-7F421575AED5}"/>
            </c:ext>
          </c:extLst>
        </c:ser>
        <c:ser>
          <c:idx val="1"/>
          <c:order val="1"/>
          <c:tx>
            <c:strRef>
              <c:f>Leht2!$V$168</c:f>
              <c:strCache>
                <c:ptCount val="1"/>
                <c:pt idx="0">
                  <c:v>üldharidus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Leht2!$W$166:$X$166</c:f>
              <c:strCache>
                <c:ptCount val="2"/>
                <c:pt idx="0">
                  <c:v>mees</c:v>
                </c:pt>
                <c:pt idx="1">
                  <c:v>naine</c:v>
                </c:pt>
              </c:strCache>
            </c:strRef>
          </c:cat>
          <c:val>
            <c:numRef>
              <c:f>Leht2!$W$168:$X$168</c:f>
              <c:numCache>
                <c:formatCode>0.0</c:formatCode>
                <c:ptCount val="2"/>
                <c:pt idx="0">
                  <c:v>5.1957295373665477</c:v>
                </c:pt>
                <c:pt idx="1">
                  <c:v>5.1957295373665477</c:v>
                </c:pt>
              </c:numCache>
            </c:numRef>
          </c:val>
          <c:extLst>
            <c:ext xmlns:c16="http://schemas.microsoft.com/office/drawing/2014/chart" uri="{C3380CC4-5D6E-409C-BE32-E72D297353CC}">
              <c16:uniqueId val="{00000001-8910-4BD1-B84D-7F421575AED5}"/>
            </c:ext>
          </c:extLst>
        </c:ser>
        <c:ser>
          <c:idx val="2"/>
          <c:order val="2"/>
          <c:tx>
            <c:strRef>
              <c:f>Leht2!$V$169</c:f>
              <c:strCache>
                <c:ptCount val="1"/>
                <c:pt idx="0">
                  <c:v>kutseharidus</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Leht2!$W$166:$X$166</c:f>
              <c:strCache>
                <c:ptCount val="2"/>
                <c:pt idx="0">
                  <c:v>mees</c:v>
                </c:pt>
                <c:pt idx="1">
                  <c:v>naine</c:v>
                </c:pt>
              </c:strCache>
            </c:strRef>
          </c:cat>
          <c:val>
            <c:numRef>
              <c:f>Leht2!$W$169:$X$169</c:f>
              <c:numCache>
                <c:formatCode>0.0</c:formatCode>
                <c:ptCount val="2"/>
                <c:pt idx="0">
                  <c:v>8.2562277580071175</c:v>
                </c:pt>
                <c:pt idx="1">
                  <c:v>7.2597864768683271</c:v>
                </c:pt>
              </c:numCache>
            </c:numRef>
          </c:val>
          <c:extLst>
            <c:ext xmlns:c16="http://schemas.microsoft.com/office/drawing/2014/chart" uri="{C3380CC4-5D6E-409C-BE32-E72D297353CC}">
              <c16:uniqueId val="{00000002-8910-4BD1-B84D-7F421575AED5}"/>
            </c:ext>
          </c:extLst>
        </c:ser>
        <c:ser>
          <c:idx val="3"/>
          <c:order val="3"/>
          <c:tx>
            <c:strRef>
              <c:f>Leht2!$V$170</c:f>
              <c:strCache>
                <c:ptCount val="1"/>
                <c:pt idx="0">
                  <c:v>kõrgharidus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Leht2!$W$166:$X$166</c:f>
              <c:strCache>
                <c:ptCount val="2"/>
                <c:pt idx="0">
                  <c:v>mees</c:v>
                </c:pt>
                <c:pt idx="1">
                  <c:v>naine</c:v>
                </c:pt>
              </c:strCache>
            </c:strRef>
          </c:cat>
          <c:val>
            <c:numRef>
              <c:f>Leht2!$W$170:$X$170</c:f>
              <c:numCache>
                <c:formatCode>0.0</c:formatCode>
                <c:ptCount val="2"/>
                <c:pt idx="0">
                  <c:v>0.99644128113879005</c:v>
                </c:pt>
                <c:pt idx="1">
                  <c:v>2.2064056939501779</c:v>
                </c:pt>
              </c:numCache>
            </c:numRef>
          </c:val>
          <c:extLst>
            <c:ext xmlns:c16="http://schemas.microsoft.com/office/drawing/2014/chart" uri="{C3380CC4-5D6E-409C-BE32-E72D297353CC}">
              <c16:uniqueId val="{00000003-8910-4BD1-B84D-7F421575AED5}"/>
            </c:ext>
          </c:extLst>
        </c:ser>
        <c:ser>
          <c:idx val="4"/>
          <c:order val="4"/>
          <c:tx>
            <c:strRef>
              <c:f>Leht2!$V$171</c:f>
              <c:strCache>
                <c:ptCount val="1"/>
                <c:pt idx="0">
                  <c:v>põhiharidus pooleli</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Leht2!$W$166:$X$166</c:f>
              <c:strCache>
                <c:ptCount val="2"/>
                <c:pt idx="0">
                  <c:v>mees</c:v>
                </c:pt>
                <c:pt idx="1">
                  <c:v>naine</c:v>
                </c:pt>
              </c:strCache>
            </c:strRef>
          </c:cat>
          <c:val>
            <c:numRef>
              <c:f>Leht2!$W$171:$X$171</c:f>
              <c:numCache>
                <c:formatCode>0.0</c:formatCode>
                <c:ptCount val="2"/>
                <c:pt idx="0">
                  <c:v>11.174377224199288</c:v>
                </c:pt>
                <c:pt idx="1">
                  <c:v>6.6192170818505343</c:v>
                </c:pt>
              </c:numCache>
            </c:numRef>
          </c:val>
          <c:extLst>
            <c:ext xmlns:c16="http://schemas.microsoft.com/office/drawing/2014/chart" uri="{C3380CC4-5D6E-409C-BE32-E72D297353CC}">
              <c16:uniqueId val="{00000004-8910-4BD1-B84D-7F421575AED5}"/>
            </c:ext>
          </c:extLst>
        </c:ser>
        <c:ser>
          <c:idx val="5"/>
          <c:order val="5"/>
          <c:tx>
            <c:strRef>
              <c:f>Leht2!$V$172</c:f>
              <c:strCache>
                <c:ptCount val="1"/>
                <c:pt idx="0">
                  <c:v>üldharidus pooleli</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Leht2!$W$166:$X$166</c:f>
              <c:strCache>
                <c:ptCount val="2"/>
                <c:pt idx="0">
                  <c:v>mees</c:v>
                </c:pt>
                <c:pt idx="1">
                  <c:v>naine</c:v>
                </c:pt>
              </c:strCache>
            </c:strRef>
          </c:cat>
          <c:val>
            <c:numRef>
              <c:f>Leht2!$W$172:$X$172</c:f>
              <c:numCache>
                <c:formatCode>0.0</c:formatCode>
                <c:ptCount val="2"/>
                <c:pt idx="0">
                  <c:v>4.6263345195729535</c:v>
                </c:pt>
                <c:pt idx="1">
                  <c:v>5.907473309608541</c:v>
                </c:pt>
              </c:numCache>
            </c:numRef>
          </c:val>
          <c:extLst>
            <c:ext xmlns:c16="http://schemas.microsoft.com/office/drawing/2014/chart" uri="{C3380CC4-5D6E-409C-BE32-E72D297353CC}">
              <c16:uniqueId val="{00000005-8910-4BD1-B84D-7F421575AED5}"/>
            </c:ext>
          </c:extLst>
        </c:ser>
        <c:ser>
          <c:idx val="6"/>
          <c:order val="6"/>
          <c:tx>
            <c:strRef>
              <c:f>Leht2!$V$173</c:f>
              <c:strCache>
                <c:ptCount val="1"/>
                <c:pt idx="0">
                  <c:v>kutseharidus pooleli</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Leht2!$W$166:$X$166</c:f>
              <c:strCache>
                <c:ptCount val="2"/>
                <c:pt idx="0">
                  <c:v>mees</c:v>
                </c:pt>
                <c:pt idx="1">
                  <c:v>naine</c:v>
                </c:pt>
              </c:strCache>
            </c:strRef>
          </c:cat>
          <c:val>
            <c:numRef>
              <c:f>Leht2!$W$173:$X$173</c:f>
              <c:numCache>
                <c:formatCode>0.0</c:formatCode>
                <c:ptCount val="2"/>
                <c:pt idx="0">
                  <c:v>7.9003558718861209</c:v>
                </c:pt>
                <c:pt idx="1">
                  <c:v>4.1992882562277583</c:v>
                </c:pt>
              </c:numCache>
            </c:numRef>
          </c:val>
          <c:extLst>
            <c:ext xmlns:c16="http://schemas.microsoft.com/office/drawing/2014/chart" uri="{C3380CC4-5D6E-409C-BE32-E72D297353CC}">
              <c16:uniqueId val="{00000006-8910-4BD1-B84D-7F421575AED5}"/>
            </c:ext>
          </c:extLst>
        </c:ser>
        <c:ser>
          <c:idx val="7"/>
          <c:order val="7"/>
          <c:tx>
            <c:strRef>
              <c:f>Leht2!$V$174</c:f>
              <c:strCache>
                <c:ptCount val="1"/>
                <c:pt idx="0">
                  <c:v>kõrgharidus pooleli</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Leht2!$W$166:$X$166</c:f>
              <c:strCache>
                <c:ptCount val="2"/>
                <c:pt idx="0">
                  <c:v>mees</c:v>
                </c:pt>
                <c:pt idx="1">
                  <c:v>naine</c:v>
                </c:pt>
              </c:strCache>
            </c:strRef>
          </c:cat>
          <c:val>
            <c:numRef>
              <c:f>Leht2!$W$174:$X$174</c:f>
              <c:numCache>
                <c:formatCode>0.0</c:formatCode>
                <c:ptCount val="2"/>
                <c:pt idx="0">
                  <c:v>1.7793594306049825</c:v>
                </c:pt>
                <c:pt idx="1">
                  <c:v>1.5658362989323844</c:v>
                </c:pt>
              </c:numCache>
            </c:numRef>
          </c:val>
          <c:extLst>
            <c:ext xmlns:c16="http://schemas.microsoft.com/office/drawing/2014/chart" uri="{C3380CC4-5D6E-409C-BE32-E72D297353CC}">
              <c16:uniqueId val="{00000007-8910-4BD1-B84D-7F421575AED5}"/>
            </c:ext>
          </c:extLst>
        </c:ser>
        <c:dLbls>
          <c:dLblPos val="outEnd"/>
          <c:showLegendKey val="0"/>
          <c:showVal val="1"/>
          <c:showCatName val="0"/>
          <c:showSerName val="0"/>
          <c:showPercent val="0"/>
          <c:showBubbleSize val="0"/>
        </c:dLbls>
        <c:gapWidth val="219"/>
        <c:overlap val="-27"/>
        <c:axId val="513311168"/>
        <c:axId val="513304936"/>
      </c:barChart>
      <c:catAx>
        <c:axId val="513311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513304936"/>
        <c:crosses val="autoZero"/>
        <c:auto val="1"/>
        <c:lblAlgn val="ctr"/>
        <c:lblOffset val="100"/>
        <c:noMultiLvlLbl val="0"/>
      </c:catAx>
      <c:valAx>
        <c:axId val="51330493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5133111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sz="1800"/>
      </a:pPr>
      <a:endParaRPr lang="et-E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Leht2!$AB$168</c:f>
              <c:strCache>
                <c:ptCount val="1"/>
                <c:pt idx="0">
                  <c:v>põhiharidus</c:v>
                </c:pt>
              </c:strCache>
            </c:strRef>
          </c:tx>
          <c:spPr>
            <a:solidFill>
              <a:schemeClr val="accent1"/>
            </a:solidFill>
            <a:ln>
              <a:noFill/>
            </a:ln>
            <a:effectLst/>
          </c:spPr>
          <c:invertIfNegative val="0"/>
          <c:cat>
            <c:strRef>
              <c:f>Leht2!$AC$167:$AF$167</c:f>
              <c:strCache>
                <c:ptCount val="4"/>
                <c:pt idx="0">
                  <c:v>kuni 18</c:v>
                </c:pt>
                <c:pt idx="1">
                  <c:v>19-21</c:v>
                </c:pt>
                <c:pt idx="2">
                  <c:v>22-23</c:v>
                </c:pt>
                <c:pt idx="3">
                  <c:v>24 ja vanem</c:v>
                </c:pt>
              </c:strCache>
            </c:strRef>
          </c:cat>
          <c:val>
            <c:numRef>
              <c:f>Leht2!$AC$168:$AF$168</c:f>
              <c:numCache>
                <c:formatCode>0.0</c:formatCode>
                <c:ptCount val="4"/>
                <c:pt idx="0">
                  <c:v>13.880126182965299</c:v>
                </c:pt>
                <c:pt idx="1">
                  <c:v>6.0725552050473182</c:v>
                </c:pt>
                <c:pt idx="2">
                  <c:v>3.5488958990536279</c:v>
                </c:pt>
                <c:pt idx="3">
                  <c:v>2.5236593059936907</c:v>
                </c:pt>
              </c:numCache>
            </c:numRef>
          </c:val>
          <c:extLst>
            <c:ext xmlns:c16="http://schemas.microsoft.com/office/drawing/2014/chart" uri="{C3380CC4-5D6E-409C-BE32-E72D297353CC}">
              <c16:uniqueId val="{00000000-ED39-44E8-BC7D-1910330933C1}"/>
            </c:ext>
          </c:extLst>
        </c:ser>
        <c:ser>
          <c:idx val="1"/>
          <c:order val="1"/>
          <c:tx>
            <c:strRef>
              <c:f>Leht2!$AB$169</c:f>
              <c:strCache>
                <c:ptCount val="1"/>
                <c:pt idx="0">
                  <c:v>üldharidus</c:v>
                </c:pt>
              </c:strCache>
            </c:strRef>
          </c:tx>
          <c:spPr>
            <a:solidFill>
              <a:schemeClr val="accent2"/>
            </a:solidFill>
            <a:ln>
              <a:noFill/>
            </a:ln>
            <a:effectLst/>
          </c:spPr>
          <c:invertIfNegative val="0"/>
          <c:cat>
            <c:strRef>
              <c:f>Leht2!$AC$167:$AF$167</c:f>
              <c:strCache>
                <c:ptCount val="4"/>
                <c:pt idx="0">
                  <c:v>kuni 18</c:v>
                </c:pt>
                <c:pt idx="1">
                  <c:v>19-21</c:v>
                </c:pt>
                <c:pt idx="2">
                  <c:v>22-23</c:v>
                </c:pt>
                <c:pt idx="3">
                  <c:v>24 ja vanem</c:v>
                </c:pt>
              </c:strCache>
            </c:strRef>
          </c:cat>
          <c:val>
            <c:numRef>
              <c:f>Leht2!$AC$169:$AF$169</c:f>
              <c:numCache>
                <c:formatCode>0.0</c:formatCode>
                <c:ptCount val="4"/>
                <c:pt idx="0">
                  <c:v>0.70977917981072558</c:v>
                </c:pt>
                <c:pt idx="1">
                  <c:v>5.5205047318611982</c:v>
                </c:pt>
                <c:pt idx="2">
                  <c:v>2.5236593059936907</c:v>
                </c:pt>
                <c:pt idx="3">
                  <c:v>1.2618296529968454</c:v>
                </c:pt>
              </c:numCache>
            </c:numRef>
          </c:val>
          <c:extLst>
            <c:ext xmlns:c16="http://schemas.microsoft.com/office/drawing/2014/chart" uri="{C3380CC4-5D6E-409C-BE32-E72D297353CC}">
              <c16:uniqueId val="{00000001-ED39-44E8-BC7D-1910330933C1}"/>
            </c:ext>
          </c:extLst>
        </c:ser>
        <c:ser>
          <c:idx val="2"/>
          <c:order val="2"/>
          <c:tx>
            <c:strRef>
              <c:f>Leht2!$AB$170</c:f>
              <c:strCache>
                <c:ptCount val="1"/>
                <c:pt idx="0">
                  <c:v>kutseharidus</c:v>
                </c:pt>
              </c:strCache>
            </c:strRef>
          </c:tx>
          <c:spPr>
            <a:solidFill>
              <a:schemeClr val="accent3"/>
            </a:solidFill>
            <a:ln>
              <a:noFill/>
            </a:ln>
            <a:effectLst/>
          </c:spPr>
          <c:invertIfNegative val="0"/>
          <c:cat>
            <c:strRef>
              <c:f>Leht2!$AC$167:$AF$167</c:f>
              <c:strCache>
                <c:ptCount val="4"/>
                <c:pt idx="0">
                  <c:v>kuni 18</c:v>
                </c:pt>
                <c:pt idx="1">
                  <c:v>19-21</c:v>
                </c:pt>
                <c:pt idx="2">
                  <c:v>22-23</c:v>
                </c:pt>
                <c:pt idx="3">
                  <c:v>24 ja vanem</c:v>
                </c:pt>
              </c:strCache>
            </c:strRef>
          </c:cat>
          <c:val>
            <c:numRef>
              <c:f>Leht2!$AC$170:$AF$170</c:f>
              <c:numCache>
                <c:formatCode>0.0</c:formatCode>
                <c:ptCount val="4"/>
                <c:pt idx="0">
                  <c:v>1.5772870662460567</c:v>
                </c:pt>
                <c:pt idx="1">
                  <c:v>5.2839116719242902</c:v>
                </c:pt>
                <c:pt idx="2">
                  <c:v>6.309148264984227</c:v>
                </c:pt>
                <c:pt idx="3">
                  <c:v>3.0757097791798107</c:v>
                </c:pt>
              </c:numCache>
            </c:numRef>
          </c:val>
          <c:extLst>
            <c:ext xmlns:c16="http://schemas.microsoft.com/office/drawing/2014/chart" uri="{C3380CC4-5D6E-409C-BE32-E72D297353CC}">
              <c16:uniqueId val="{00000002-ED39-44E8-BC7D-1910330933C1}"/>
            </c:ext>
          </c:extLst>
        </c:ser>
        <c:ser>
          <c:idx val="3"/>
          <c:order val="3"/>
          <c:tx>
            <c:strRef>
              <c:f>Leht2!$AB$171</c:f>
              <c:strCache>
                <c:ptCount val="1"/>
                <c:pt idx="0">
                  <c:v>kõrgharidus</c:v>
                </c:pt>
              </c:strCache>
            </c:strRef>
          </c:tx>
          <c:spPr>
            <a:solidFill>
              <a:schemeClr val="accent4"/>
            </a:solidFill>
            <a:ln>
              <a:noFill/>
            </a:ln>
            <a:effectLst/>
          </c:spPr>
          <c:invertIfNegative val="0"/>
          <c:cat>
            <c:strRef>
              <c:f>Leht2!$AC$167:$AF$167</c:f>
              <c:strCache>
                <c:ptCount val="4"/>
                <c:pt idx="0">
                  <c:v>kuni 18</c:v>
                </c:pt>
                <c:pt idx="1">
                  <c:v>19-21</c:v>
                </c:pt>
                <c:pt idx="2">
                  <c:v>22-23</c:v>
                </c:pt>
                <c:pt idx="3">
                  <c:v>24 ja vanem</c:v>
                </c:pt>
              </c:strCache>
            </c:strRef>
          </c:cat>
          <c:val>
            <c:numRef>
              <c:f>Leht2!$AC$171:$AF$171</c:f>
              <c:numCache>
                <c:formatCode>0.0</c:formatCode>
                <c:ptCount val="4"/>
                <c:pt idx="0">
                  <c:v>0</c:v>
                </c:pt>
                <c:pt idx="1">
                  <c:v>0</c:v>
                </c:pt>
                <c:pt idx="2">
                  <c:v>1.025236593059937</c:v>
                </c:pt>
                <c:pt idx="3">
                  <c:v>2.2870662460567823</c:v>
                </c:pt>
              </c:numCache>
            </c:numRef>
          </c:val>
          <c:extLst>
            <c:ext xmlns:c16="http://schemas.microsoft.com/office/drawing/2014/chart" uri="{C3380CC4-5D6E-409C-BE32-E72D297353CC}">
              <c16:uniqueId val="{00000003-ED39-44E8-BC7D-1910330933C1}"/>
            </c:ext>
          </c:extLst>
        </c:ser>
        <c:ser>
          <c:idx val="4"/>
          <c:order val="4"/>
          <c:tx>
            <c:strRef>
              <c:f>Leht2!$AB$172</c:f>
              <c:strCache>
                <c:ptCount val="1"/>
                <c:pt idx="0">
                  <c:v>põhiharidus pooleli</c:v>
                </c:pt>
              </c:strCache>
            </c:strRef>
          </c:tx>
          <c:spPr>
            <a:solidFill>
              <a:schemeClr val="accent5"/>
            </a:solidFill>
            <a:ln>
              <a:noFill/>
            </a:ln>
            <a:effectLst/>
          </c:spPr>
          <c:invertIfNegative val="0"/>
          <c:cat>
            <c:strRef>
              <c:f>Leht2!$AC$167:$AF$167</c:f>
              <c:strCache>
                <c:ptCount val="4"/>
                <c:pt idx="0">
                  <c:v>kuni 18</c:v>
                </c:pt>
                <c:pt idx="1">
                  <c:v>19-21</c:v>
                </c:pt>
                <c:pt idx="2">
                  <c:v>22-23</c:v>
                </c:pt>
                <c:pt idx="3">
                  <c:v>24 ja vanem</c:v>
                </c:pt>
              </c:strCache>
            </c:strRef>
          </c:cat>
          <c:val>
            <c:numRef>
              <c:f>Leht2!$AC$172:$AF$172</c:f>
              <c:numCache>
                <c:formatCode>0.0</c:formatCode>
                <c:ptCount val="4"/>
                <c:pt idx="0">
                  <c:v>13.722397476340694</c:v>
                </c:pt>
                <c:pt idx="1">
                  <c:v>2.2870662460567823</c:v>
                </c:pt>
                <c:pt idx="2">
                  <c:v>1.025236593059937</c:v>
                </c:pt>
                <c:pt idx="3">
                  <c:v>0.70977917981072558</c:v>
                </c:pt>
              </c:numCache>
            </c:numRef>
          </c:val>
          <c:extLst>
            <c:ext xmlns:c16="http://schemas.microsoft.com/office/drawing/2014/chart" uri="{C3380CC4-5D6E-409C-BE32-E72D297353CC}">
              <c16:uniqueId val="{00000004-ED39-44E8-BC7D-1910330933C1}"/>
            </c:ext>
          </c:extLst>
        </c:ser>
        <c:ser>
          <c:idx val="5"/>
          <c:order val="5"/>
          <c:tx>
            <c:strRef>
              <c:f>Leht2!$AB$173</c:f>
              <c:strCache>
                <c:ptCount val="1"/>
                <c:pt idx="0">
                  <c:v>üldharidus pooleli</c:v>
                </c:pt>
              </c:strCache>
            </c:strRef>
          </c:tx>
          <c:spPr>
            <a:solidFill>
              <a:schemeClr val="accent6"/>
            </a:solidFill>
            <a:ln>
              <a:noFill/>
            </a:ln>
            <a:effectLst/>
          </c:spPr>
          <c:invertIfNegative val="0"/>
          <c:cat>
            <c:strRef>
              <c:f>Leht2!$AC$167:$AF$167</c:f>
              <c:strCache>
                <c:ptCount val="4"/>
                <c:pt idx="0">
                  <c:v>kuni 18</c:v>
                </c:pt>
                <c:pt idx="1">
                  <c:v>19-21</c:v>
                </c:pt>
                <c:pt idx="2">
                  <c:v>22-23</c:v>
                </c:pt>
                <c:pt idx="3">
                  <c:v>24 ja vanem</c:v>
                </c:pt>
              </c:strCache>
            </c:strRef>
          </c:cat>
          <c:val>
            <c:numRef>
              <c:f>Leht2!$AC$173:$AF$173</c:f>
              <c:numCache>
                <c:formatCode>0.0</c:formatCode>
                <c:ptCount val="4"/>
                <c:pt idx="0">
                  <c:v>4.5741324921135647</c:v>
                </c:pt>
                <c:pt idx="1">
                  <c:v>3.5488958990536279</c:v>
                </c:pt>
                <c:pt idx="2">
                  <c:v>1.2618296529968454</c:v>
                </c:pt>
                <c:pt idx="3">
                  <c:v>1.1041009463722398</c:v>
                </c:pt>
              </c:numCache>
            </c:numRef>
          </c:val>
          <c:extLst>
            <c:ext xmlns:c16="http://schemas.microsoft.com/office/drawing/2014/chart" uri="{C3380CC4-5D6E-409C-BE32-E72D297353CC}">
              <c16:uniqueId val="{00000005-ED39-44E8-BC7D-1910330933C1}"/>
            </c:ext>
          </c:extLst>
        </c:ser>
        <c:ser>
          <c:idx val="6"/>
          <c:order val="6"/>
          <c:tx>
            <c:strRef>
              <c:f>Leht2!$AB$174</c:f>
              <c:strCache>
                <c:ptCount val="1"/>
                <c:pt idx="0">
                  <c:v>kutseharidus pooleli</c:v>
                </c:pt>
              </c:strCache>
            </c:strRef>
          </c:tx>
          <c:spPr>
            <a:solidFill>
              <a:schemeClr val="accent1">
                <a:lumMod val="60000"/>
              </a:schemeClr>
            </a:solidFill>
            <a:ln>
              <a:noFill/>
            </a:ln>
            <a:effectLst/>
          </c:spPr>
          <c:invertIfNegative val="0"/>
          <c:cat>
            <c:strRef>
              <c:f>Leht2!$AC$167:$AF$167</c:f>
              <c:strCache>
                <c:ptCount val="4"/>
                <c:pt idx="0">
                  <c:v>kuni 18</c:v>
                </c:pt>
                <c:pt idx="1">
                  <c:v>19-21</c:v>
                </c:pt>
                <c:pt idx="2">
                  <c:v>22-23</c:v>
                </c:pt>
                <c:pt idx="3">
                  <c:v>24 ja vanem</c:v>
                </c:pt>
              </c:strCache>
            </c:strRef>
          </c:cat>
          <c:val>
            <c:numRef>
              <c:f>Leht2!$AC$174:$AF$174</c:f>
              <c:numCache>
                <c:formatCode>0.0</c:formatCode>
                <c:ptCount val="4"/>
                <c:pt idx="0">
                  <c:v>4.4164037854889591</c:v>
                </c:pt>
                <c:pt idx="1">
                  <c:v>4.9684542586750791</c:v>
                </c:pt>
                <c:pt idx="2">
                  <c:v>2.1293375394321767</c:v>
                </c:pt>
                <c:pt idx="3">
                  <c:v>1.2618296529968454</c:v>
                </c:pt>
              </c:numCache>
            </c:numRef>
          </c:val>
          <c:extLst>
            <c:ext xmlns:c16="http://schemas.microsoft.com/office/drawing/2014/chart" uri="{C3380CC4-5D6E-409C-BE32-E72D297353CC}">
              <c16:uniqueId val="{00000006-ED39-44E8-BC7D-1910330933C1}"/>
            </c:ext>
          </c:extLst>
        </c:ser>
        <c:ser>
          <c:idx val="7"/>
          <c:order val="7"/>
          <c:tx>
            <c:strRef>
              <c:f>Leht2!$AB$175</c:f>
              <c:strCache>
                <c:ptCount val="1"/>
                <c:pt idx="0">
                  <c:v>kõrgharidus pooleli</c:v>
                </c:pt>
              </c:strCache>
            </c:strRef>
          </c:tx>
          <c:spPr>
            <a:solidFill>
              <a:schemeClr val="accent2">
                <a:lumMod val="60000"/>
              </a:schemeClr>
            </a:solidFill>
            <a:ln>
              <a:noFill/>
            </a:ln>
            <a:effectLst/>
          </c:spPr>
          <c:invertIfNegative val="0"/>
          <c:cat>
            <c:strRef>
              <c:f>Leht2!$AC$167:$AF$167</c:f>
              <c:strCache>
                <c:ptCount val="4"/>
                <c:pt idx="0">
                  <c:v>kuni 18</c:v>
                </c:pt>
                <c:pt idx="1">
                  <c:v>19-21</c:v>
                </c:pt>
                <c:pt idx="2">
                  <c:v>22-23</c:v>
                </c:pt>
                <c:pt idx="3">
                  <c:v>24 ja vanem</c:v>
                </c:pt>
              </c:strCache>
            </c:strRef>
          </c:cat>
          <c:val>
            <c:numRef>
              <c:f>Leht2!$AC$175:$AF$175</c:f>
              <c:numCache>
                <c:formatCode>0.0</c:formatCode>
                <c:ptCount val="4"/>
                <c:pt idx="0">
                  <c:v>0</c:v>
                </c:pt>
                <c:pt idx="1">
                  <c:v>0.63091482649842268</c:v>
                </c:pt>
                <c:pt idx="2">
                  <c:v>1.498422712933754</c:v>
                </c:pt>
                <c:pt idx="3">
                  <c:v>1.2618296529968454</c:v>
                </c:pt>
              </c:numCache>
            </c:numRef>
          </c:val>
          <c:extLst>
            <c:ext xmlns:c16="http://schemas.microsoft.com/office/drawing/2014/chart" uri="{C3380CC4-5D6E-409C-BE32-E72D297353CC}">
              <c16:uniqueId val="{00000007-ED39-44E8-BC7D-1910330933C1}"/>
            </c:ext>
          </c:extLst>
        </c:ser>
        <c:dLbls>
          <c:showLegendKey val="0"/>
          <c:showVal val="0"/>
          <c:showCatName val="0"/>
          <c:showSerName val="0"/>
          <c:showPercent val="0"/>
          <c:showBubbleSize val="0"/>
        </c:dLbls>
        <c:gapWidth val="219"/>
        <c:overlap val="-27"/>
        <c:axId val="428331024"/>
        <c:axId val="428334960"/>
      </c:barChart>
      <c:catAx>
        <c:axId val="428331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428334960"/>
        <c:crosses val="autoZero"/>
        <c:auto val="1"/>
        <c:lblAlgn val="ctr"/>
        <c:lblOffset val="100"/>
        <c:noMultiLvlLbl val="0"/>
      </c:catAx>
      <c:valAx>
        <c:axId val="4283349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42833102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sz="1800"/>
      </a:pPr>
      <a:endParaRPr lang="et-E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Leht2!$U$196</c:f>
              <c:strCache>
                <c:ptCount val="1"/>
                <c:pt idx="0">
                  <c:v>mees</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Leht2!$T$197:$T$202</c:f>
              <c:strCache>
                <c:ptCount val="6"/>
                <c:pt idx="0">
                  <c:v>töökogemus puudub</c:v>
                </c:pt>
                <c:pt idx="1">
                  <c:v>töötav vabatahtlik</c:v>
                </c:pt>
                <c:pt idx="2">
                  <c:v>töötu</c:v>
                </c:pt>
                <c:pt idx="3">
                  <c:v>mitteaktiivne</c:v>
                </c:pt>
                <c:pt idx="4">
                  <c:v>registreeritud töötukassas</c:v>
                </c:pt>
                <c:pt idx="5">
                  <c:v>märgitud mitu</c:v>
                </c:pt>
              </c:strCache>
            </c:strRef>
          </c:cat>
          <c:val>
            <c:numRef>
              <c:f>Leht2!$U$197:$U$202</c:f>
              <c:numCache>
                <c:formatCode>0.0</c:formatCode>
                <c:ptCount val="6"/>
                <c:pt idx="0">
                  <c:v>12.025316455696203</c:v>
                </c:pt>
                <c:pt idx="1">
                  <c:v>4.1139240506329111</c:v>
                </c:pt>
                <c:pt idx="2">
                  <c:v>37.025316455696199</c:v>
                </c:pt>
                <c:pt idx="3">
                  <c:v>16.77215189873418</c:v>
                </c:pt>
                <c:pt idx="4">
                  <c:v>15.50632911392405</c:v>
                </c:pt>
                <c:pt idx="5">
                  <c:v>14.556962025316455</c:v>
                </c:pt>
              </c:numCache>
            </c:numRef>
          </c:val>
          <c:extLst>
            <c:ext xmlns:c16="http://schemas.microsoft.com/office/drawing/2014/chart" uri="{C3380CC4-5D6E-409C-BE32-E72D297353CC}">
              <c16:uniqueId val="{00000000-F741-4081-A636-75DF9026D78C}"/>
            </c:ext>
          </c:extLst>
        </c:ser>
        <c:ser>
          <c:idx val="1"/>
          <c:order val="1"/>
          <c:tx>
            <c:strRef>
              <c:f>Leht2!$V$196</c:f>
              <c:strCache>
                <c:ptCount val="1"/>
                <c:pt idx="0">
                  <c:v>naine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Leht2!$T$197:$T$202</c:f>
              <c:strCache>
                <c:ptCount val="6"/>
                <c:pt idx="0">
                  <c:v>töökogemus puudub</c:v>
                </c:pt>
                <c:pt idx="1">
                  <c:v>töötav vabatahtlik</c:v>
                </c:pt>
                <c:pt idx="2">
                  <c:v>töötu</c:v>
                </c:pt>
                <c:pt idx="3">
                  <c:v>mitteaktiivne</c:v>
                </c:pt>
                <c:pt idx="4">
                  <c:v>registreeritud töötukassas</c:v>
                </c:pt>
                <c:pt idx="5">
                  <c:v>märgitud mitu</c:v>
                </c:pt>
              </c:strCache>
            </c:strRef>
          </c:cat>
          <c:val>
            <c:numRef>
              <c:f>Leht2!$V$197:$V$202</c:f>
              <c:numCache>
                <c:formatCode>0.0</c:formatCode>
                <c:ptCount val="6"/>
                <c:pt idx="0">
                  <c:v>9.4276094276094273</c:v>
                </c:pt>
                <c:pt idx="1">
                  <c:v>3.3670033670033668</c:v>
                </c:pt>
                <c:pt idx="2">
                  <c:v>32.996632996632997</c:v>
                </c:pt>
                <c:pt idx="3">
                  <c:v>16.161616161616163</c:v>
                </c:pt>
                <c:pt idx="4">
                  <c:v>19.528619528619529</c:v>
                </c:pt>
                <c:pt idx="5">
                  <c:v>18.518518518518519</c:v>
                </c:pt>
              </c:numCache>
            </c:numRef>
          </c:val>
          <c:extLst>
            <c:ext xmlns:c16="http://schemas.microsoft.com/office/drawing/2014/chart" uri="{C3380CC4-5D6E-409C-BE32-E72D297353CC}">
              <c16:uniqueId val="{00000001-F741-4081-A636-75DF9026D78C}"/>
            </c:ext>
          </c:extLst>
        </c:ser>
        <c:dLbls>
          <c:showLegendKey val="0"/>
          <c:showVal val="0"/>
          <c:showCatName val="0"/>
          <c:showSerName val="0"/>
          <c:showPercent val="0"/>
          <c:showBubbleSize val="0"/>
        </c:dLbls>
        <c:gapWidth val="219"/>
        <c:overlap val="-27"/>
        <c:axId val="428363168"/>
        <c:axId val="428314952"/>
      </c:barChart>
      <c:catAx>
        <c:axId val="428363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428314952"/>
        <c:crosses val="autoZero"/>
        <c:auto val="1"/>
        <c:lblAlgn val="ctr"/>
        <c:lblOffset val="100"/>
        <c:noMultiLvlLbl val="0"/>
      </c:catAx>
      <c:valAx>
        <c:axId val="42831495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4283631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sz="1800"/>
      </a:pPr>
      <a:endParaRPr lang="et-E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Leht2!$M$217</c:f>
              <c:strCache>
                <c:ptCount val="1"/>
                <c:pt idx="0">
                  <c:v>töökogemus puudub</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Leht2!$N$216:$Q$216</c:f>
              <c:strCache>
                <c:ptCount val="4"/>
                <c:pt idx="0">
                  <c:v>kuni 18</c:v>
                </c:pt>
                <c:pt idx="1">
                  <c:v>19-21</c:v>
                </c:pt>
                <c:pt idx="2">
                  <c:v>22-23</c:v>
                </c:pt>
                <c:pt idx="3">
                  <c:v>24 ja vanem</c:v>
                </c:pt>
              </c:strCache>
            </c:strRef>
          </c:cat>
          <c:val>
            <c:numRef>
              <c:f>Leht2!$N$217:$Q$217</c:f>
              <c:numCache>
                <c:formatCode>0.0</c:formatCode>
                <c:ptCount val="4"/>
                <c:pt idx="0">
                  <c:v>22.058823529411764</c:v>
                </c:pt>
                <c:pt idx="1">
                  <c:v>9.1370558375634516</c:v>
                </c:pt>
                <c:pt idx="2">
                  <c:v>6.1068702290076331</c:v>
                </c:pt>
                <c:pt idx="3">
                  <c:v>4.0816326530612246</c:v>
                </c:pt>
              </c:numCache>
            </c:numRef>
          </c:val>
          <c:extLst>
            <c:ext xmlns:c16="http://schemas.microsoft.com/office/drawing/2014/chart" uri="{C3380CC4-5D6E-409C-BE32-E72D297353CC}">
              <c16:uniqueId val="{00000000-A088-4199-9F4D-3C1791702793}"/>
            </c:ext>
          </c:extLst>
        </c:ser>
        <c:ser>
          <c:idx val="1"/>
          <c:order val="1"/>
          <c:tx>
            <c:strRef>
              <c:f>Leht2!$M$218</c:f>
              <c:strCache>
                <c:ptCount val="1"/>
                <c:pt idx="0">
                  <c:v>töötav vabatahtlik</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Leht2!$N$216:$Q$216</c:f>
              <c:strCache>
                <c:ptCount val="4"/>
                <c:pt idx="0">
                  <c:v>kuni 18</c:v>
                </c:pt>
                <c:pt idx="1">
                  <c:v>19-21</c:v>
                </c:pt>
                <c:pt idx="2">
                  <c:v>22-23</c:v>
                </c:pt>
                <c:pt idx="3">
                  <c:v>24 ja vanem</c:v>
                </c:pt>
              </c:strCache>
            </c:strRef>
          </c:cat>
          <c:val>
            <c:numRef>
              <c:f>Leht2!$N$218:$Q$218</c:f>
              <c:numCache>
                <c:formatCode>0.0</c:formatCode>
                <c:ptCount val="4"/>
                <c:pt idx="0">
                  <c:v>3.6764705882352944</c:v>
                </c:pt>
                <c:pt idx="1">
                  <c:v>3.5532994923857872</c:v>
                </c:pt>
                <c:pt idx="2">
                  <c:v>5.343511450381679</c:v>
                </c:pt>
                <c:pt idx="3">
                  <c:v>1.0204081632653061</c:v>
                </c:pt>
              </c:numCache>
            </c:numRef>
          </c:val>
          <c:extLst>
            <c:ext xmlns:c16="http://schemas.microsoft.com/office/drawing/2014/chart" uri="{C3380CC4-5D6E-409C-BE32-E72D297353CC}">
              <c16:uniqueId val="{00000001-A088-4199-9F4D-3C1791702793}"/>
            </c:ext>
          </c:extLst>
        </c:ser>
        <c:ser>
          <c:idx val="2"/>
          <c:order val="2"/>
          <c:tx>
            <c:strRef>
              <c:f>Leht2!$M$219</c:f>
              <c:strCache>
                <c:ptCount val="1"/>
                <c:pt idx="0">
                  <c:v>töötu</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Leht2!$N$216:$Q$216</c:f>
              <c:strCache>
                <c:ptCount val="4"/>
                <c:pt idx="0">
                  <c:v>kuni 18</c:v>
                </c:pt>
                <c:pt idx="1">
                  <c:v>19-21</c:v>
                </c:pt>
                <c:pt idx="2">
                  <c:v>22-23</c:v>
                </c:pt>
                <c:pt idx="3">
                  <c:v>24 ja vanem</c:v>
                </c:pt>
              </c:strCache>
            </c:strRef>
          </c:cat>
          <c:val>
            <c:numRef>
              <c:f>Leht2!$N$219:$Q$219</c:f>
              <c:numCache>
                <c:formatCode>0.0</c:formatCode>
                <c:ptCount val="4"/>
                <c:pt idx="0">
                  <c:v>25.735294117647058</c:v>
                </c:pt>
                <c:pt idx="1">
                  <c:v>37.055837563451774</c:v>
                </c:pt>
                <c:pt idx="2">
                  <c:v>36.641221374045799</c:v>
                </c:pt>
                <c:pt idx="3">
                  <c:v>46.938775510204081</c:v>
                </c:pt>
              </c:numCache>
            </c:numRef>
          </c:val>
          <c:extLst>
            <c:ext xmlns:c16="http://schemas.microsoft.com/office/drawing/2014/chart" uri="{C3380CC4-5D6E-409C-BE32-E72D297353CC}">
              <c16:uniqueId val="{00000002-A088-4199-9F4D-3C1791702793}"/>
            </c:ext>
          </c:extLst>
        </c:ser>
        <c:ser>
          <c:idx val="3"/>
          <c:order val="3"/>
          <c:tx>
            <c:strRef>
              <c:f>Leht2!$M$220</c:f>
              <c:strCache>
                <c:ptCount val="1"/>
                <c:pt idx="0">
                  <c:v>mitteaktiivne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Leht2!$N$216:$Q$216</c:f>
              <c:strCache>
                <c:ptCount val="4"/>
                <c:pt idx="0">
                  <c:v>kuni 18</c:v>
                </c:pt>
                <c:pt idx="1">
                  <c:v>19-21</c:v>
                </c:pt>
                <c:pt idx="2">
                  <c:v>22-23</c:v>
                </c:pt>
                <c:pt idx="3">
                  <c:v>24 ja vanem</c:v>
                </c:pt>
              </c:strCache>
            </c:strRef>
          </c:cat>
          <c:val>
            <c:numRef>
              <c:f>Leht2!$N$220:$Q$220</c:f>
              <c:numCache>
                <c:formatCode>0.0</c:formatCode>
                <c:ptCount val="4"/>
                <c:pt idx="0">
                  <c:v>31.617647058823529</c:v>
                </c:pt>
                <c:pt idx="1">
                  <c:v>11.6751269035533</c:v>
                </c:pt>
                <c:pt idx="2">
                  <c:v>12.213740458015266</c:v>
                </c:pt>
                <c:pt idx="3">
                  <c:v>10.204081632653061</c:v>
                </c:pt>
              </c:numCache>
            </c:numRef>
          </c:val>
          <c:extLst>
            <c:ext xmlns:c16="http://schemas.microsoft.com/office/drawing/2014/chart" uri="{C3380CC4-5D6E-409C-BE32-E72D297353CC}">
              <c16:uniqueId val="{00000003-A088-4199-9F4D-3C1791702793}"/>
            </c:ext>
          </c:extLst>
        </c:ser>
        <c:ser>
          <c:idx val="4"/>
          <c:order val="4"/>
          <c:tx>
            <c:strRef>
              <c:f>Leht2!$M$221</c:f>
              <c:strCache>
                <c:ptCount val="1"/>
                <c:pt idx="0">
                  <c:v>registreeritud töötukassas</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Leht2!$N$216:$Q$216</c:f>
              <c:strCache>
                <c:ptCount val="4"/>
                <c:pt idx="0">
                  <c:v>kuni 18</c:v>
                </c:pt>
                <c:pt idx="1">
                  <c:v>19-21</c:v>
                </c:pt>
                <c:pt idx="2">
                  <c:v>22-23</c:v>
                </c:pt>
                <c:pt idx="3">
                  <c:v>24 ja vanem</c:v>
                </c:pt>
              </c:strCache>
            </c:strRef>
          </c:cat>
          <c:val>
            <c:numRef>
              <c:f>Leht2!$N$221:$Q$221</c:f>
              <c:numCache>
                <c:formatCode>0.0</c:formatCode>
                <c:ptCount val="4"/>
                <c:pt idx="0">
                  <c:v>9.5588235294117645</c:v>
                </c:pt>
                <c:pt idx="1">
                  <c:v>20.304568527918782</c:v>
                </c:pt>
                <c:pt idx="2">
                  <c:v>11.450381679389313</c:v>
                </c:pt>
                <c:pt idx="3">
                  <c:v>22.448979591836736</c:v>
                </c:pt>
              </c:numCache>
            </c:numRef>
          </c:val>
          <c:extLst>
            <c:ext xmlns:c16="http://schemas.microsoft.com/office/drawing/2014/chart" uri="{C3380CC4-5D6E-409C-BE32-E72D297353CC}">
              <c16:uniqueId val="{00000004-A088-4199-9F4D-3C1791702793}"/>
            </c:ext>
          </c:extLst>
        </c:ser>
        <c:ser>
          <c:idx val="5"/>
          <c:order val="5"/>
          <c:tx>
            <c:strRef>
              <c:f>Leht2!$M$222</c:f>
              <c:strCache>
                <c:ptCount val="1"/>
                <c:pt idx="0">
                  <c:v>märgitud mitu</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t-EE"/>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Leht2!$N$216:$Q$216</c:f>
              <c:strCache>
                <c:ptCount val="4"/>
                <c:pt idx="0">
                  <c:v>kuni 18</c:v>
                </c:pt>
                <c:pt idx="1">
                  <c:v>19-21</c:v>
                </c:pt>
                <c:pt idx="2">
                  <c:v>22-23</c:v>
                </c:pt>
                <c:pt idx="3">
                  <c:v>24 ja vanem</c:v>
                </c:pt>
              </c:strCache>
            </c:strRef>
          </c:cat>
          <c:val>
            <c:numRef>
              <c:f>Leht2!$N$222:$Q$222</c:f>
              <c:numCache>
                <c:formatCode>0.0</c:formatCode>
                <c:ptCount val="4"/>
                <c:pt idx="0">
                  <c:v>7.3529411764705888</c:v>
                </c:pt>
                <c:pt idx="1">
                  <c:v>18.274111675126903</c:v>
                </c:pt>
                <c:pt idx="2">
                  <c:v>28.244274809160309</c:v>
                </c:pt>
                <c:pt idx="3">
                  <c:v>15.306122448979592</c:v>
                </c:pt>
              </c:numCache>
            </c:numRef>
          </c:val>
          <c:extLst>
            <c:ext xmlns:c16="http://schemas.microsoft.com/office/drawing/2014/chart" uri="{C3380CC4-5D6E-409C-BE32-E72D297353CC}">
              <c16:uniqueId val="{00000005-A088-4199-9F4D-3C1791702793}"/>
            </c:ext>
          </c:extLst>
        </c:ser>
        <c:dLbls>
          <c:dLblPos val="outEnd"/>
          <c:showLegendKey val="0"/>
          <c:showVal val="1"/>
          <c:showCatName val="0"/>
          <c:showSerName val="0"/>
          <c:showPercent val="0"/>
          <c:showBubbleSize val="0"/>
        </c:dLbls>
        <c:gapWidth val="219"/>
        <c:overlap val="-27"/>
        <c:axId val="428326432"/>
        <c:axId val="428324792"/>
      </c:barChart>
      <c:catAx>
        <c:axId val="428326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428324792"/>
        <c:crosses val="autoZero"/>
        <c:auto val="1"/>
        <c:lblAlgn val="ctr"/>
        <c:lblOffset val="100"/>
        <c:noMultiLvlLbl val="0"/>
      </c:catAx>
      <c:valAx>
        <c:axId val="42832479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crossAx val="4283264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t-EE"/>
        </a:p>
      </c:txPr>
    </c:legend>
    <c:plotVisOnly val="1"/>
    <c:dispBlanksAs val="gap"/>
    <c:showDLblsOverMax val="0"/>
  </c:chart>
  <c:spPr>
    <a:noFill/>
    <a:ln>
      <a:noFill/>
    </a:ln>
    <a:effectLst/>
  </c:spPr>
  <c:txPr>
    <a:bodyPr/>
    <a:lstStyle/>
    <a:p>
      <a:pPr>
        <a:defRPr sz="1800"/>
      </a:pPr>
      <a:endParaRPr lang="et-E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t-EE" smtClean="0"/>
              <a:t>Muutke pealkirja laadi</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smtClean="0"/>
              <a:t>Klõpsake juhtslaidi alapealkirja laadi redigeerimiseks</a:t>
            </a:r>
            <a:endParaRPr lang="en-US" dirty="0"/>
          </a:p>
        </p:txBody>
      </p:sp>
      <p:sp>
        <p:nvSpPr>
          <p:cNvPr id="4" name="Date Placeholder 3"/>
          <p:cNvSpPr>
            <a:spLocks noGrp="1"/>
          </p:cNvSpPr>
          <p:nvPr>
            <p:ph type="dt" sz="half" idx="10"/>
          </p:nvPr>
        </p:nvSpPr>
        <p:spPr/>
        <p:txBody>
          <a:bodyPr/>
          <a:lstStyle/>
          <a:p>
            <a:fld id="{E41366BD-CD3D-4809-BEC4-60EB2D300473}" type="datetimeFigureOut">
              <a:rPr lang="et-EE" smtClean="0"/>
              <a:t>28.02.2017</a:t>
            </a:fld>
            <a:endParaRPr lang="et-EE"/>
          </a:p>
        </p:txBody>
      </p:sp>
      <p:sp>
        <p:nvSpPr>
          <p:cNvPr id="5" name="Footer Placeholder 4"/>
          <p:cNvSpPr>
            <a:spLocks noGrp="1"/>
          </p:cNvSpPr>
          <p:nvPr>
            <p:ph type="ftr" sz="quarter" idx="11"/>
          </p:nvPr>
        </p:nvSpPr>
        <p:spPr>
          <a:xfrm>
            <a:off x="2416500" y="329307"/>
            <a:ext cx="4973915" cy="309201"/>
          </a:xfrm>
        </p:spPr>
        <p:txBody>
          <a:bodyPr/>
          <a:lstStyle/>
          <a:p>
            <a:endParaRPr lang="et-EE"/>
          </a:p>
        </p:txBody>
      </p:sp>
      <p:sp>
        <p:nvSpPr>
          <p:cNvPr id="6" name="Slide Number Placeholder 5"/>
          <p:cNvSpPr>
            <a:spLocks noGrp="1"/>
          </p:cNvSpPr>
          <p:nvPr>
            <p:ph type="sldNum" sz="quarter" idx="12"/>
          </p:nvPr>
        </p:nvSpPr>
        <p:spPr>
          <a:xfrm>
            <a:off x="1437664" y="798973"/>
            <a:ext cx="811019" cy="503578"/>
          </a:xfrm>
        </p:spPr>
        <p:txBody>
          <a:bodyPr/>
          <a:lstStyle/>
          <a:p>
            <a:fld id="{397BF1C6-C2AC-4FD7-8123-8BD62CBECBA4}" type="slidenum">
              <a:rPr lang="et-EE" smtClean="0"/>
              <a:t>‹#›</a:t>
            </a:fld>
            <a:endParaRPr lang="et-EE"/>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9083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E41366BD-CD3D-4809-BEC4-60EB2D300473}" type="datetimeFigureOut">
              <a:rPr lang="et-EE" smtClean="0"/>
              <a:t>28.02.2017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97BF1C6-C2AC-4FD7-8123-8BD62CBECBA4}" type="slidenum">
              <a:rPr lang="et-EE" smtClean="0"/>
              <a:t>‹#›</a:t>
            </a:fld>
            <a:endParaRPr lang="et-EE"/>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3419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t-EE" smtClean="0"/>
              <a:t>Muutke pealkirja laadi</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E41366BD-CD3D-4809-BEC4-60EB2D300473}" type="datetimeFigureOut">
              <a:rPr lang="et-EE" smtClean="0"/>
              <a:t>28.02.2017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97BF1C6-C2AC-4FD7-8123-8BD62CBECBA4}" type="slidenum">
              <a:rPr lang="et-EE" smtClean="0"/>
              <a:t>‹#›</a:t>
            </a:fld>
            <a:endParaRPr lang="et-EE"/>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103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idx="1"/>
          </p:nvPr>
        </p:nvSpPr>
        <p:spPr/>
        <p:txBody>
          <a:bodyPr anchor="t"/>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p>
            <a:fld id="{E41366BD-CD3D-4809-BEC4-60EB2D300473}" type="datetimeFigureOut">
              <a:rPr lang="et-EE" smtClean="0"/>
              <a:t>28.02.2017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97BF1C6-C2AC-4FD7-8123-8BD62CBECBA4}" type="slidenum">
              <a:rPr lang="et-EE" smtClean="0"/>
              <a:t>‹#›</a:t>
            </a:fld>
            <a:endParaRPr lang="et-EE"/>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407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t-EE" smtClean="0"/>
              <a:t>Muutke pealkirja laadi</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t-EE" smtClean="0"/>
              <a:t>Redigeeri juhtslaidi tekstilaade</a:t>
            </a:r>
          </a:p>
        </p:txBody>
      </p:sp>
      <p:sp>
        <p:nvSpPr>
          <p:cNvPr id="4" name="Date Placeholder 3"/>
          <p:cNvSpPr>
            <a:spLocks noGrp="1"/>
          </p:cNvSpPr>
          <p:nvPr>
            <p:ph type="dt" sz="half" idx="10"/>
          </p:nvPr>
        </p:nvSpPr>
        <p:spPr/>
        <p:txBody>
          <a:bodyPr/>
          <a:lstStyle/>
          <a:p>
            <a:fld id="{E41366BD-CD3D-4809-BEC4-60EB2D300473}" type="datetimeFigureOut">
              <a:rPr lang="et-EE" smtClean="0"/>
              <a:t>28.02.2017</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97BF1C6-C2AC-4FD7-8123-8BD62CBECBA4}" type="slidenum">
              <a:rPr lang="et-EE" smtClean="0"/>
              <a:t>‹#›</a:t>
            </a:fld>
            <a:endParaRPr lang="et-EE"/>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9744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t-EE" smtClean="0"/>
              <a:t>Muutke pealkirja laadi</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4"/>
          <p:cNvSpPr>
            <a:spLocks noGrp="1"/>
          </p:cNvSpPr>
          <p:nvPr>
            <p:ph type="dt" sz="half" idx="10"/>
          </p:nvPr>
        </p:nvSpPr>
        <p:spPr/>
        <p:txBody>
          <a:bodyPr/>
          <a:lstStyle/>
          <a:p>
            <a:fld id="{E41366BD-CD3D-4809-BEC4-60EB2D300473}" type="datetimeFigureOut">
              <a:rPr lang="et-EE" smtClean="0"/>
              <a:t>28.02.2017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397BF1C6-C2AC-4FD7-8123-8BD62CBECBA4}" type="slidenum">
              <a:rPr lang="et-EE" smtClean="0"/>
              <a:t>‹#›</a:t>
            </a:fld>
            <a:endParaRPr lang="et-EE"/>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22614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t-EE" smtClean="0"/>
              <a:t>Muutke pealkirja laadi</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Content Placeholder 3"/>
          <p:cNvSpPr>
            <a:spLocks noGrp="1"/>
          </p:cNvSpPr>
          <p:nvPr>
            <p:ph sz="half" idx="2"/>
          </p:nvPr>
        </p:nvSpPr>
        <p:spPr>
          <a:xfrm>
            <a:off x="1447191" y="2824269"/>
            <a:ext cx="4645152" cy="2644457"/>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Content Placeholder 5"/>
          <p:cNvSpPr>
            <a:spLocks noGrp="1"/>
          </p:cNvSpPr>
          <p:nvPr>
            <p:ph sz="quarter" idx="4"/>
          </p:nvPr>
        </p:nvSpPr>
        <p:spPr>
          <a:xfrm>
            <a:off x="6412362" y="2821491"/>
            <a:ext cx="4645152" cy="2637371"/>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6"/>
          <p:cNvSpPr>
            <a:spLocks noGrp="1"/>
          </p:cNvSpPr>
          <p:nvPr>
            <p:ph type="dt" sz="half" idx="10"/>
          </p:nvPr>
        </p:nvSpPr>
        <p:spPr/>
        <p:txBody>
          <a:bodyPr/>
          <a:lstStyle/>
          <a:p>
            <a:fld id="{E41366BD-CD3D-4809-BEC4-60EB2D300473}" type="datetimeFigureOut">
              <a:rPr lang="et-EE" smtClean="0"/>
              <a:t>28.02.2017</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397BF1C6-C2AC-4FD7-8123-8BD62CBECBA4}" type="slidenum">
              <a:rPr lang="et-EE" smtClean="0"/>
              <a:t>‹#›</a:t>
            </a:fld>
            <a:endParaRPr lang="et-EE"/>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0891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2"/>
          <p:cNvSpPr>
            <a:spLocks noGrp="1"/>
          </p:cNvSpPr>
          <p:nvPr>
            <p:ph type="dt" sz="half" idx="10"/>
          </p:nvPr>
        </p:nvSpPr>
        <p:spPr/>
        <p:txBody>
          <a:bodyPr/>
          <a:lstStyle/>
          <a:p>
            <a:fld id="{E41366BD-CD3D-4809-BEC4-60EB2D300473}" type="datetimeFigureOut">
              <a:rPr lang="et-EE" smtClean="0"/>
              <a:t>28.02.2017</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397BF1C6-C2AC-4FD7-8123-8BD62CBECBA4}" type="slidenum">
              <a:rPr lang="et-EE" smtClean="0"/>
              <a:t>‹#›</a:t>
            </a:fld>
            <a:endParaRPr lang="et-EE"/>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86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366BD-CD3D-4809-BEC4-60EB2D300473}" type="datetimeFigureOut">
              <a:rPr lang="et-EE" smtClean="0"/>
              <a:t>28.02.2017</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397BF1C6-C2AC-4FD7-8123-8BD62CBECBA4}" type="slidenum">
              <a:rPr lang="et-EE" smtClean="0"/>
              <a:t>‹#›</a:t>
            </a:fld>
            <a:endParaRPr lang="et-EE"/>
          </a:p>
        </p:txBody>
      </p:sp>
    </p:spTree>
    <p:extLst>
      <p:ext uri="{BB962C8B-B14F-4D97-AF65-F5344CB8AC3E}">
        <p14:creationId xmlns:p14="http://schemas.microsoft.com/office/powerpoint/2010/main" val="45582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t-EE" smtClean="0"/>
              <a:t>Muutke pealkirja laadi</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Date Placeholder 4"/>
          <p:cNvSpPr>
            <a:spLocks noGrp="1"/>
          </p:cNvSpPr>
          <p:nvPr>
            <p:ph type="dt" sz="half" idx="10"/>
          </p:nvPr>
        </p:nvSpPr>
        <p:spPr/>
        <p:txBody>
          <a:bodyPr/>
          <a:lstStyle/>
          <a:p>
            <a:fld id="{E41366BD-CD3D-4809-BEC4-60EB2D300473}" type="datetimeFigureOut">
              <a:rPr lang="et-EE" smtClean="0"/>
              <a:t>28.02.2017</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397BF1C6-C2AC-4FD7-8123-8BD62CBECBA4}" type="slidenum">
              <a:rPr lang="et-EE" smtClean="0"/>
              <a:t>‹#›</a:t>
            </a:fld>
            <a:endParaRPr lang="et-EE"/>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0292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t-EE" smtClean="0"/>
              <a:t>Muutke pealkirja laadi</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t-EE" smtClean="0"/>
              <a:t>Pildi lisamiseks klõpsake ikooni</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t-EE" smtClean="0"/>
              <a:t>Redigeeri juhtslaidi tekstilaade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41366BD-CD3D-4809-BEC4-60EB2D300473}" type="datetimeFigureOut">
              <a:rPr lang="et-EE" smtClean="0"/>
              <a:t>28.02.2017</a:t>
            </a:fld>
            <a:endParaRPr lang="et-EE"/>
          </a:p>
        </p:txBody>
      </p:sp>
      <p:sp>
        <p:nvSpPr>
          <p:cNvPr id="6" name="Footer Placeholder 5"/>
          <p:cNvSpPr>
            <a:spLocks noGrp="1"/>
          </p:cNvSpPr>
          <p:nvPr>
            <p:ph type="ftr" sz="quarter" idx="11"/>
          </p:nvPr>
        </p:nvSpPr>
        <p:spPr>
          <a:xfrm>
            <a:off x="1447382" y="318640"/>
            <a:ext cx="5541004" cy="320931"/>
          </a:xfrm>
        </p:spPr>
        <p:txBody>
          <a:bodyPr/>
          <a:lstStyle/>
          <a:p>
            <a:endParaRPr lang="et-EE"/>
          </a:p>
        </p:txBody>
      </p:sp>
      <p:sp>
        <p:nvSpPr>
          <p:cNvPr id="7" name="Slide Number Placeholder 6"/>
          <p:cNvSpPr>
            <a:spLocks noGrp="1"/>
          </p:cNvSpPr>
          <p:nvPr>
            <p:ph type="sldNum" sz="quarter" idx="12"/>
          </p:nvPr>
        </p:nvSpPr>
        <p:spPr/>
        <p:txBody>
          <a:bodyPr/>
          <a:lstStyle/>
          <a:p>
            <a:fld id="{397BF1C6-C2AC-4FD7-8123-8BD62CBECBA4}" type="slidenum">
              <a:rPr lang="et-EE" smtClean="0"/>
              <a:t>‹#›</a:t>
            </a:fld>
            <a:endParaRPr lang="et-EE"/>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4334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t-EE" smtClean="0"/>
              <a:t>Muutke pealkirja laadi</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41366BD-CD3D-4809-BEC4-60EB2D300473}" type="datetimeFigureOut">
              <a:rPr lang="et-EE" smtClean="0"/>
              <a:t>28.02.2017</a:t>
            </a:fld>
            <a:endParaRPr lang="et-EE"/>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97BF1C6-C2AC-4FD7-8123-8BD62CBECBA4}" type="slidenum">
              <a:rPr lang="et-EE" smtClean="0"/>
              <a:t>‹#›</a:t>
            </a:fld>
            <a:endParaRPr lang="et-EE"/>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047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kairi.kasearu@ut.ee" TargetMode="External"/><Relationship Id="rId2" Type="http://schemas.openxmlformats.org/officeDocument/2006/relationships/hyperlink" Target="mailto:avo.trumm@ut.e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p:txBody>
          <a:bodyPr>
            <a:normAutofit/>
          </a:bodyPr>
          <a:lstStyle/>
          <a:p>
            <a:r>
              <a:rPr lang="et-EE" sz="4400" dirty="0" smtClean="0"/>
              <a:t>NEET-noorte </a:t>
            </a:r>
            <a:r>
              <a:rPr lang="et-EE" sz="4400" dirty="0" smtClean="0"/>
              <a:t>portfoolio tutvustus </a:t>
            </a:r>
            <a:r>
              <a:rPr lang="et-EE" sz="4400" dirty="0" err="1"/>
              <a:t>n</a:t>
            </a:r>
            <a:r>
              <a:rPr lang="et-EE" sz="4400" dirty="0" err="1" smtClean="0"/>
              <a:t>oortekeskuste</a:t>
            </a:r>
            <a:r>
              <a:rPr lang="et-EE" sz="4400" dirty="0" smtClean="0"/>
              <a:t> logiraamatu põhjal</a:t>
            </a:r>
            <a:endParaRPr lang="et-EE" sz="4400" dirty="0"/>
          </a:p>
        </p:txBody>
      </p:sp>
      <p:sp>
        <p:nvSpPr>
          <p:cNvPr id="3" name="Alapealkiri 2"/>
          <p:cNvSpPr>
            <a:spLocks noGrp="1"/>
          </p:cNvSpPr>
          <p:nvPr>
            <p:ph type="subTitle" idx="1"/>
          </p:nvPr>
        </p:nvSpPr>
        <p:spPr>
          <a:xfrm>
            <a:off x="2417779" y="3896327"/>
            <a:ext cx="9144000" cy="2052527"/>
          </a:xfrm>
        </p:spPr>
        <p:txBody>
          <a:bodyPr>
            <a:normAutofit fontScale="92500"/>
          </a:bodyPr>
          <a:lstStyle/>
          <a:p>
            <a:r>
              <a:rPr lang="et-EE" sz="2000" dirty="0" smtClean="0"/>
              <a:t>Kairi Kasearu &amp; Avo Trumm</a:t>
            </a:r>
          </a:p>
          <a:p>
            <a:endParaRPr lang="et-EE" sz="2000" dirty="0"/>
          </a:p>
          <a:p>
            <a:endParaRPr lang="et-EE" sz="2000" dirty="0" smtClean="0"/>
          </a:p>
          <a:p>
            <a:r>
              <a:rPr lang="et-EE" sz="2000" dirty="0" smtClean="0"/>
              <a:t>Eesti Töötukassa, Rajaleidja ja Noorte </a:t>
            </a:r>
            <a:r>
              <a:rPr lang="et-EE" sz="2000" dirty="0" err="1" smtClean="0"/>
              <a:t>Tugila</a:t>
            </a:r>
            <a:r>
              <a:rPr lang="et-EE" sz="2000" dirty="0" smtClean="0"/>
              <a:t> </a:t>
            </a:r>
            <a:r>
              <a:rPr lang="et-EE" sz="2000" dirty="0" err="1" smtClean="0"/>
              <a:t>ühisseminar</a:t>
            </a:r>
            <a:r>
              <a:rPr lang="et-EE" sz="2000" dirty="0" smtClean="0"/>
              <a:t>, 1. märts 2017</a:t>
            </a:r>
            <a:endParaRPr lang="et-EE" sz="2000" dirty="0" smtClean="0"/>
          </a:p>
          <a:p>
            <a:endParaRPr lang="et-EE" dirty="0" smtClean="0"/>
          </a:p>
          <a:p>
            <a:endParaRPr lang="et-EE" dirty="0"/>
          </a:p>
          <a:p>
            <a:endParaRPr lang="et-EE" dirty="0"/>
          </a:p>
        </p:txBody>
      </p:sp>
    </p:spTree>
    <p:extLst>
      <p:ext uri="{BB962C8B-B14F-4D97-AF65-F5344CB8AC3E}">
        <p14:creationId xmlns:p14="http://schemas.microsoft.com/office/powerpoint/2010/main" val="3370475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Noorte haridusprofiil (n=1439)</a:t>
            </a:r>
            <a:endParaRPr lang="et-EE" dirty="0"/>
          </a:p>
        </p:txBody>
      </p:sp>
      <p:graphicFrame>
        <p:nvGraphicFramePr>
          <p:cNvPr id="6" name="Sisu kohatäide 5"/>
          <p:cNvGraphicFramePr>
            <a:graphicFrameLocks noGrp="1"/>
          </p:cNvGraphicFramePr>
          <p:nvPr>
            <p:ph idx="1"/>
            <p:extLst>
              <p:ext uri="{D42A27DB-BD31-4B8C-83A1-F6EECF244321}">
                <p14:modId xmlns:p14="http://schemas.microsoft.com/office/powerpoint/2010/main" val="1944956795"/>
              </p:ext>
            </p:extLst>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8208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Jaotus hariduse ja soo lõikes (n=1405)</a:t>
            </a:r>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152298847"/>
              </p:ext>
            </p:extLst>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3438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Jaotus hariduse ja vanuse lõikes, n=1268</a:t>
            </a:r>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534654479"/>
              </p:ext>
            </p:extLst>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59987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Mittetöötamine (n=613)</a:t>
            </a:r>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4098640158"/>
              </p:ext>
            </p:extLst>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4544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Mittetöötamine vanuse lõikes (n=562)</a:t>
            </a:r>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2539296756"/>
              </p:ext>
            </p:extLst>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57107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362241" y="300217"/>
            <a:ext cx="9603275" cy="1049235"/>
          </a:xfrm>
        </p:spPr>
        <p:txBody>
          <a:bodyPr/>
          <a:lstStyle/>
          <a:p>
            <a:r>
              <a:rPr lang="et-EE" dirty="0" smtClean="0"/>
              <a:t>RISKIFAKTORID ehk TAKISTUSED</a:t>
            </a:r>
            <a:endParaRPr lang="et-EE" dirty="0"/>
          </a:p>
        </p:txBody>
      </p:sp>
      <p:sp>
        <p:nvSpPr>
          <p:cNvPr id="3" name="Sisu kohatäide 2"/>
          <p:cNvSpPr>
            <a:spLocks noGrp="1"/>
          </p:cNvSpPr>
          <p:nvPr>
            <p:ph idx="1"/>
          </p:nvPr>
        </p:nvSpPr>
        <p:spPr/>
        <p:txBody>
          <a:bodyPr/>
          <a:lstStyle/>
          <a:p>
            <a:endParaRPr lang="et-EE"/>
          </a:p>
        </p:txBody>
      </p:sp>
      <p:graphicFrame>
        <p:nvGraphicFramePr>
          <p:cNvPr id="4" name="Diagramm 3"/>
          <p:cNvGraphicFramePr/>
          <p:nvPr>
            <p:extLst>
              <p:ext uri="{D42A27DB-BD31-4B8C-83A1-F6EECF244321}">
                <p14:modId xmlns:p14="http://schemas.microsoft.com/office/powerpoint/2010/main" val="44584939"/>
              </p:ext>
            </p:extLst>
          </p:nvPr>
        </p:nvGraphicFramePr>
        <p:xfrm>
          <a:off x="1292772" y="1019504"/>
          <a:ext cx="9932276" cy="56125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8567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425303" y="300022"/>
            <a:ext cx="9603275" cy="1049235"/>
          </a:xfrm>
        </p:spPr>
        <p:txBody>
          <a:bodyPr/>
          <a:lstStyle/>
          <a:p>
            <a:r>
              <a:rPr lang="et-EE" dirty="0" err="1" smtClean="0"/>
              <a:t>RISKIFAKtorID</a:t>
            </a:r>
            <a:endParaRPr lang="et-EE" dirty="0"/>
          </a:p>
        </p:txBody>
      </p:sp>
      <p:graphicFrame>
        <p:nvGraphicFramePr>
          <p:cNvPr id="4" name="Chart 2"/>
          <p:cNvGraphicFramePr>
            <a:graphicFrameLocks noGrp="1"/>
          </p:cNvGraphicFramePr>
          <p:nvPr>
            <p:ph idx="1"/>
          </p:nvPr>
        </p:nvGraphicFramePr>
        <p:xfrm>
          <a:off x="1382437" y="1187670"/>
          <a:ext cx="8827157" cy="49976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93629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EESMÄRK VANUSE LÕIKES</a:t>
            </a:r>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1300996589"/>
              </p:ext>
            </p:extLst>
          </p:nvPr>
        </p:nvGraphicFramePr>
        <p:xfrm>
          <a:off x="1450975" y="2016125"/>
          <a:ext cx="9604375" cy="38223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2411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err="1" smtClean="0"/>
              <a:t>EesmärK</a:t>
            </a:r>
            <a:r>
              <a:rPr lang="et-EE" dirty="0" smtClean="0"/>
              <a:t> JA </a:t>
            </a:r>
            <a:r>
              <a:rPr lang="et-EE" dirty="0" err="1" smtClean="0"/>
              <a:t>PROGNOOSItUD</a:t>
            </a:r>
            <a:r>
              <a:rPr lang="et-EE" dirty="0" smtClean="0"/>
              <a:t> AEG TÄITMISEKS</a:t>
            </a:r>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1677183506"/>
              </p:ext>
            </p:extLst>
          </p:nvPr>
        </p:nvGraphicFramePr>
        <p:xfrm>
          <a:off x="1451028" y="1813035"/>
          <a:ext cx="9604375" cy="41463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5385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EESMÄRK ja noore haridus</a:t>
            </a:r>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1322308145"/>
              </p:ext>
            </p:extLst>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6484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Taustast: NEET-noorte klassikaline jaotus</a:t>
            </a:r>
            <a:endParaRPr lang="et-EE" dirty="0"/>
          </a:p>
        </p:txBody>
      </p:sp>
      <p:sp>
        <p:nvSpPr>
          <p:cNvPr id="3" name="Sisu kohatäide 2"/>
          <p:cNvSpPr>
            <a:spLocks noGrp="1"/>
          </p:cNvSpPr>
          <p:nvPr>
            <p:ph idx="1"/>
          </p:nvPr>
        </p:nvSpPr>
        <p:spPr>
          <a:xfrm>
            <a:off x="735725" y="1853754"/>
            <a:ext cx="10319130" cy="4058315"/>
          </a:xfrm>
        </p:spPr>
        <p:txBody>
          <a:bodyPr>
            <a:normAutofit lnSpcReduction="10000"/>
          </a:bodyPr>
          <a:lstStyle/>
          <a:p>
            <a:r>
              <a:rPr lang="et-EE" altLang="et-EE" dirty="0"/>
              <a:t>Traditsioonilised töötud</a:t>
            </a:r>
          </a:p>
          <a:p>
            <a:r>
              <a:rPr lang="et-EE" altLang="et-EE" dirty="0"/>
              <a:t>Kättesaamatud (perekondlikud kohustused, terviseprobleemid)</a:t>
            </a:r>
          </a:p>
          <a:p>
            <a:r>
              <a:rPr lang="et-EE" altLang="et-EE" dirty="0"/>
              <a:t>Tegevusetud</a:t>
            </a:r>
          </a:p>
          <a:p>
            <a:r>
              <a:rPr lang="et-EE" altLang="et-EE" dirty="0"/>
              <a:t>Võimaluste otsijad</a:t>
            </a:r>
          </a:p>
          <a:p>
            <a:r>
              <a:rPr lang="et-EE" altLang="et-EE" dirty="0" smtClean="0"/>
              <a:t>Vabatahtlikud</a:t>
            </a:r>
          </a:p>
          <a:p>
            <a:r>
              <a:rPr lang="et-EE" altLang="et-EE" dirty="0" smtClean="0"/>
              <a:t>Pikaajalised </a:t>
            </a:r>
            <a:r>
              <a:rPr lang="et-EE" altLang="et-EE" dirty="0"/>
              <a:t>ja lühiajalised ehk “triivivad” NEET </a:t>
            </a:r>
            <a:r>
              <a:rPr lang="et-EE" altLang="et-EE" dirty="0" smtClean="0"/>
              <a:t>noored</a:t>
            </a:r>
          </a:p>
          <a:p>
            <a:pPr marL="0" indent="0">
              <a:buNone/>
            </a:pPr>
            <a:r>
              <a:rPr lang="et-EE" altLang="et-EE" dirty="0" smtClean="0"/>
              <a:t>NEET-noorte riskifaktorid: </a:t>
            </a:r>
            <a:r>
              <a:rPr lang="et-EE" altLang="et-EE" sz="1700" dirty="0" smtClean="0"/>
              <a:t>HARIDUS, MITTEKUULUMINE PÕHIRAHVUSE HULKA, LAHUTATUD PEREST, ERIVAJADUS, VANEMAD KOGENUD TÖÖTUST, PEREKONNA SISSETULEK, PIIRKOND</a:t>
            </a:r>
            <a:endParaRPr lang="et-EE" altLang="et-EE" sz="1700" dirty="0"/>
          </a:p>
          <a:p>
            <a:pPr marL="0" indent="0">
              <a:buNone/>
            </a:pPr>
            <a:r>
              <a:rPr lang="et-EE" altLang="et-EE" dirty="0" smtClean="0"/>
              <a:t>Allikas</a:t>
            </a:r>
            <a:r>
              <a:rPr lang="et-EE" altLang="et-EE" dirty="0"/>
              <a:t>: </a:t>
            </a:r>
            <a:r>
              <a:rPr lang="et-EE" altLang="et-EE" dirty="0" err="1"/>
              <a:t>Eurofound</a:t>
            </a:r>
            <a:r>
              <a:rPr lang="et-EE" altLang="et-EE" dirty="0"/>
              <a:t> 2012:24</a:t>
            </a:r>
            <a:endParaRPr lang="et-EE" dirty="0"/>
          </a:p>
        </p:txBody>
      </p:sp>
    </p:spTree>
    <p:extLst>
      <p:ext uri="{BB962C8B-B14F-4D97-AF65-F5344CB8AC3E}">
        <p14:creationId xmlns:p14="http://schemas.microsoft.com/office/powerpoint/2010/main" val="651870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451579" y="252726"/>
            <a:ext cx="9603275" cy="1049235"/>
          </a:xfrm>
        </p:spPr>
        <p:txBody>
          <a:bodyPr/>
          <a:lstStyle/>
          <a:p>
            <a:r>
              <a:rPr lang="et-EE" dirty="0" smtClean="0"/>
              <a:t>NOORTE JAGUNEMINE 5 </a:t>
            </a:r>
            <a:r>
              <a:rPr lang="et-EE" dirty="0" err="1" smtClean="0"/>
              <a:t>klastrisse</a:t>
            </a:r>
            <a:r>
              <a:rPr lang="et-EE" dirty="0" smtClean="0"/>
              <a:t> vastavalt </a:t>
            </a:r>
            <a:r>
              <a:rPr lang="et-EE" dirty="0" err="1" smtClean="0"/>
              <a:t>TEGEVUSKAARtIDELE</a:t>
            </a:r>
            <a:r>
              <a:rPr lang="et-EE" dirty="0" smtClean="0"/>
              <a:t>, </a:t>
            </a:r>
            <a:r>
              <a:rPr lang="et-EE" dirty="0" err="1" smtClean="0"/>
              <a:t>toetuSELE</a:t>
            </a:r>
            <a:endParaRPr lang="et-EE" dirty="0"/>
          </a:p>
        </p:txBody>
      </p:sp>
      <p:graphicFrame>
        <p:nvGraphicFramePr>
          <p:cNvPr id="8" name="Sisu kohatäide 7"/>
          <p:cNvGraphicFramePr>
            <a:graphicFrameLocks noGrp="1"/>
          </p:cNvGraphicFramePr>
          <p:nvPr>
            <p:ph idx="1"/>
            <p:extLst>
              <p:ext uri="{D42A27DB-BD31-4B8C-83A1-F6EECF244321}">
                <p14:modId xmlns:p14="http://schemas.microsoft.com/office/powerpoint/2010/main" val="3327563006"/>
              </p:ext>
            </p:extLst>
          </p:nvPr>
        </p:nvGraphicFramePr>
        <p:xfrm>
          <a:off x="9464947" y="4202605"/>
          <a:ext cx="2522139" cy="1840844"/>
        </p:xfrm>
        <a:graphic>
          <a:graphicData uri="http://schemas.openxmlformats.org/drawingml/2006/table">
            <a:tbl>
              <a:tblPr>
                <a:tableStyleId>{5C22544A-7EE6-4342-B048-85BDC9FD1C3A}</a:tableStyleId>
              </a:tblPr>
              <a:tblGrid>
                <a:gridCol w="951315">
                  <a:extLst>
                    <a:ext uri="{9D8B030D-6E8A-4147-A177-3AD203B41FA5}">
                      <a16:colId xmlns:a16="http://schemas.microsoft.com/office/drawing/2014/main" val="575793238"/>
                    </a:ext>
                  </a:extLst>
                </a:gridCol>
                <a:gridCol w="785412">
                  <a:extLst>
                    <a:ext uri="{9D8B030D-6E8A-4147-A177-3AD203B41FA5}">
                      <a16:colId xmlns:a16="http://schemas.microsoft.com/office/drawing/2014/main" val="970921590"/>
                    </a:ext>
                  </a:extLst>
                </a:gridCol>
                <a:gridCol w="785412">
                  <a:extLst>
                    <a:ext uri="{9D8B030D-6E8A-4147-A177-3AD203B41FA5}">
                      <a16:colId xmlns:a16="http://schemas.microsoft.com/office/drawing/2014/main" val="1158591023"/>
                    </a:ext>
                  </a:extLst>
                </a:gridCol>
              </a:tblGrid>
              <a:tr h="271118">
                <a:tc gridSpan="3">
                  <a:txBody>
                    <a:bodyPr/>
                    <a:lstStyle/>
                    <a:p>
                      <a:pPr marL="38100" marR="38100" algn="ctr">
                        <a:lnSpc>
                          <a:spcPts val="1600"/>
                        </a:lnSpc>
                        <a:spcAft>
                          <a:spcPts val="0"/>
                        </a:spcAft>
                      </a:pPr>
                      <a:r>
                        <a:rPr lang="et-EE" sz="1100" dirty="0">
                          <a:effectLst/>
                        </a:rPr>
                        <a:t> </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hMerge="1">
                  <a:txBody>
                    <a:bodyPr/>
                    <a:lstStyle/>
                    <a:p>
                      <a:endParaRPr lang="et-EE"/>
                    </a:p>
                  </a:txBody>
                  <a:tcPr/>
                </a:tc>
                <a:tc hMerge="1">
                  <a:txBody>
                    <a:bodyPr/>
                    <a:lstStyle/>
                    <a:p>
                      <a:endParaRPr lang="et-EE"/>
                    </a:p>
                  </a:txBody>
                  <a:tcPr/>
                </a:tc>
                <a:extLst>
                  <a:ext uri="{0D108BD9-81ED-4DB2-BD59-A6C34878D82A}">
                    <a16:rowId xmlns:a16="http://schemas.microsoft.com/office/drawing/2014/main" val="989422036"/>
                  </a:ext>
                </a:extLst>
              </a:tr>
              <a:tr h="261621">
                <a:tc rowSpan="5">
                  <a:txBody>
                    <a:bodyPr/>
                    <a:lstStyle/>
                    <a:p>
                      <a:pPr marL="38100" marR="38100">
                        <a:lnSpc>
                          <a:spcPts val="1600"/>
                        </a:lnSpc>
                        <a:spcAft>
                          <a:spcPts val="0"/>
                        </a:spcAft>
                      </a:pPr>
                      <a:r>
                        <a:rPr lang="et-EE" sz="900">
                          <a:effectLst/>
                        </a:rPr>
                        <a:t>KLASTER</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nSpc>
                          <a:spcPts val="1600"/>
                        </a:lnSpc>
                        <a:spcAft>
                          <a:spcPts val="0"/>
                        </a:spcAft>
                      </a:pPr>
                      <a:r>
                        <a:rPr lang="et-EE" sz="900" dirty="0">
                          <a:effectLst/>
                        </a:rPr>
                        <a:t>1</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t-EE" sz="900">
                          <a:effectLst/>
                        </a:rPr>
                        <a:t>474</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923596726"/>
                  </a:ext>
                </a:extLst>
              </a:tr>
              <a:tr h="261621">
                <a:tc vMerge="1">
                  <a:txBody>
                    <a:bodyPr/>
                    <a:lstStyle/>
                    <a:p>
                      <a:endParaRPr lang="et-EE"/>
                    </a:p>
                  </a:txBody>
                  <a:tcPr/>
                </a:tc>
                <a:tc>
                  <a:txBody>
                    <a:bodyPr/>
                    <a:lstStyle/>
                    <a:p>
                      <a:pPr marL="38100" marR="38100">
                        <a:lnSpc>
                          <a:spcPts val="1600"/>
                        </a:lnSpc>
                        <a:spcAft>
                          <a:spcPts val="0"/>
                        </a:spcAft>
                      </a:pPr>
                      <a:r>
                        <a:rPr lang="et-EE" sz="900" dirty="0">
                          <a:effectLst/>
                        </a:rPr>
                        <a:t>2</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t-EE" sz="900" dirty="0">
                          <a:effectLst/>
                        </a:rPr>
                        <a:t>183</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544026346"/>
                  </a:ext>
                </a:extLst>
              </a:tr>
              <a:tr h="261621">
                <a:tc vMerge="1">
                  <a:txBody>
                    <a:bodyPr/>
                    <a:lstStyle/>
                    <a:p>
                      <a:endParaRPr lang="et-EE"/>
                    </a:p>
                  </a:txBody>
                  <a:tcPr/>
                </a:tc>
                <a:tc>
                  <a:txBody>
                    <a:bodyPr/>
                    <a:lstStyle/>
                    <a:p>
                      <a:pPr marL="38100" marR="38100">
                        <a:lnSpc>
                          <a:spcPts val="1600"/>
                        </a:lnSpc>
                        <a:spcAft>
                          <a:spcPts val="0"/>
                        </a:spcAft>
                      </a:pPr>
                      <a:r>
                        <a:rPr lang="et-EE" sz="900" dirty="0">
                          <a:effectLst/>
                        </a:rPr>
                        <a:t>3</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t-EE" sz="900">
                          <a:effectLst/>
                        </a:rPr>
                        <a:t>158</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249651214"/>
                  </a:ext>
                </a:extLst>
              </a:tr>
              <a:tr h="261621">
                <a:tc vMerge="1">
                  <a:txBody>
                    <a:bodyPr/>
                    <a:lstStyle/>
                    <a:p>
                      <a:endParaRPr lang="et-EE"/>
                    </a:p>
                  </a:txBody>
                  <a:tcPr/>
                </a:tc>
                <a:tc>
                  <a:txBody>
                    <a:bodyPr/>
                    <a:lstStyle/>
                    <a:p>
                      <a:pPr marL="38100" marR="38100">
                        <a:lnSpc>
                          <a:spcPts val="1600"/>
                        </a:lnSpc>
                        <a:spcAft>
                          <a:spcPts val="0"/>
                        </a:spcAft>
                      </a:pPr>
                      <a:r>
                        <a:rPr lang="et-EE" sz="900">
                          <a:effectLst/>
                        </a:rPr>
                        <a:t>4</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t-EE" sz="900">
                          <a:effectLst/>
                        </a:rPr>
                        <a:t>137</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92508224"/>
                  </a:ext>
                </a:extLst>
              </a:tr>
              <a:tr h="261621">
                <a:tc vMerge="1">
                  <a:txBody>
                    <a:bodyPr/>
                    <a:lstStyle/>
                    <a:p>
                      <a:endParaRPr lang="et-EE"/>
                    </a:p>
                  </a:txBody>
                  <a:tcPr/>
                </a:tc>
                <a:tc>
                  <a:txBody>
                    <a:bodyPr/>
                    <a:lstStyle/>
                    <a:p>
                      <a:pPr marL="38100" marR="38100">
                        <a:lnSpc>
                          <a:spcPts val="1600"/>
                        </a:lnSpc>
                        <a:spcAft>
                          <a:spcPts val="0"/>
                        </a:spcAft>
                      </a:pPr>
                      <a:r>
                        <a:rPr lang="et-EE" sz="900">
                          <a:effectLst/>
                        </a:rPr>
                        <a:t>5</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0" marR="38100" algn="r">
                        <a:lnSpc>
                          <a:spcPts val="1600"/>
                        </a:lnSpc>
                        <a:spcAft>
                          <a:spcPts val="0"/>
                        </a:spcAft>
                      </a:pPr>
                      <a:r>
                        <a:rPr lang="et-EE" sz="900">
                          <a:effectLst/>
                        </a:rPr>
                        <a:t>258</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04383159"/>
                  </a:ext>
                </a:extLst>
              </a:tr>
              <a:tr h="261621">
                <a:tc gridSpan="2">
                  <a:txBody>
                    <a:bodyPr/>
                    <a:lstStyle/>
                    <a:p>
                      <a:pPr marL="38100" marR="38100">
                        <a:lnSpc>
                          <a:spcPts val="1600"/>
                        </a:lnSpc>
                        <a:spcAft>
                          <a:spcPts val="0"/>
                        </a:spcAft>
                      </a:pPr>
                      <a:r>
                        <a:rPr lang="et-EE" sz="900">
                          <a:effectLst/>
                        </a:rPr>
                        <a:t>KOKKU</a:t>
                      </a:r>
                      <a:endParaRPr lang="et-EE"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hMerge="1">
                  <a:txBody>
                    <a:bodyPr/>
                    <a:lstStyle/>
                    <a:p>
                      <a:endParaRPr lang="et-EE"/>
                    </a:p>
                  </a:txBody>
                  <a:tcPr/>
                </a:tc>
                <a:tc>
                  <a:txBody>
                    <a:bodyPr/>
                    <a:lstStyle/>
                    <a:p>
                      <a:pPr marL="38100" marR="38100" algn="r">
                        <a:lnSpc>
                          <a:spcPts val="1600"/>
                        </a:lnSpc>
                        <a:spcAft>
                          <a:spcPts val="0"/>
                        </a:spcAft>
                      </a:pPr>
                      <a:r>
                        <a:rPr lang="et-EE" sz="900" dirty="0">
                          <a:effectLst/>
                        </a:rPr>
                        <a:t>1210</a:t>
                      </a:r>
                      <a:endParaRPr lang="et-E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146825005"/>
                  </a:ext>
                </a:extLst>
              </a:tr>
            </a:tbl>
          </a:graphicData>
        </a:graphic>
      </p:graphicFrame>
      <p:graphicFrame>
        <p:nvGraphicFramePr>
          <p:cNvPr id="6" name="Diagramm 5"/>
          <p:cNvGraphicFramePr>
            <a:graphicFrameLocks/>
          </p:cNvGraphicFramePr>
          <p:nvPr>
            <p:extLst>
              <p:ext uri="{D42A27DB-BD31-4B8C-83A1-F6EECF244321}">
                <p14:modId xmlns:p14="http://schemas.microsoft.com/office/powerpoint/2010/main" val="2162675175"/>
              </p:ext>
            </p:extLst>
          </p:nvPr>
        </p:nvGraphicFramePr>
        <p:xfrm>
          <a:off x="1166648" y="1746943"/>
          <a:ext cx="8844455" cy="42965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867653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433412" y="259513"/>
            <a:ext cx="9603275" cy="1049235"/>
          </a:xfrm>
        </p:spPr>
        <p:txBody>
          <a:bodyPr/>
          <a:lstStyle/>
          <a:p>
            <a:r>
              <a:rPr lang="et-EE" dirty="0" smtClean="0"/>
              <a:t>Programmi läbinud</a:t>
            </a:r>
            <a:endParaRPr lang="et-EE" dirty="0"/>
          </a:p>
        </p:txBody>
      </p:sp>
      <p:graphicFrame>
        <p:nvGraphicFramePr>
          <p:cNvPr id="5" name="Sisu kohatäide 4"/>
          <p:cNvGraphicFramePr>
            <a:graphicFrameLocks noGrp="1"/>
          </p:cNvGraphicFramePr>
          <p:nvPr>
            <p:ph idx="1"/>
            <p:extLst>
              <p:ext uri="{D42A27DB-BD31-4B8C-83A1-F6EECF244321}">
                <p14:modId xmlns:p14="http://schemas.microsoft.com/office/powerpoint/2010/main" val="369823271"/>
              </p:ext>
            </p:extLst>
          </p:nvPr>
        </p:nvGraphicFramePr>
        <p:xfrm>
          <a:off x="109000" y="1701631"/>
          <a:ext cx="4144627" cy="3708396"/>
        </p:xfrm>
        <a:graphic>
          <a:graphicData uri="http://schemas.openxmlformats.org/drawingml/2006/table">
            <a:tbl>
              <a:tblPr>
                <a:tableStyleId>{5C22544A-7EE6-4342-B048-85BDC9FD1C3A}</a:tableStyleId>
              </a:tblPr>
              <a:tblGrid>
                <a:gridCol w="2656063">
                  <a:extLst>
                    <a:ext uri="{9D8B030D-6E8A-4147-A177-3AD203B41FA5}">
                      <a16:colId xmlns:a16="http://schemas.microsoft.com/office/drawing/2014/main" val="1680860584"/>
                    </a:ext>
                  </a:extLst>
                </a:gridCol>
                <a:gridCol w="744282">
                  <a:extLst>
                    <a:ext uri="{9D8B030D-6E8A-4147-A177-3AD203B41FA5}">
                      <a16:colId xmlns:a16="http://schemas.microsoft.com/office/drawing/2014/main" val="3716527127"/>
                    </a:ext>
                  </a:extLst>
                </a:gridCol>
                <a:gridCol w="744282">
                  <a:extLst>
                    <a:ext uri="{9D8B030D-6E8A-4147-A177-3AD203B41FA5}">
                      <a16:colId xmlns:a16="http://schemas.microsoft.com/office/drawing/2014/main" val="3304070004"/>
                    </a:ext>
                  </a:extLst>
                </a:gridCol>
              </a:tblGrid>
              <a:tr h="223300">
                <a:tc>
                  <a:txBody>
                    <a:bodyPr/>
                    <a:lstStyle/>
                    <a:p>
                      <a:pPr algn="l" fontAlgn="b"/>
                      <a:r>
                        <a:rPr lang="et-EE" sz="1600" u="none" strike="noStrike">
                          <a:effectLst/>
                        </a:rPr>
                        <a:t> </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t-EE" sz="1600" u="none" strike="noStrike">
                          <a:effectLst/>
                        </a:rPr>
                        <a:t>N</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l" fontAlgn="b"/>
                      <a:r>
                        <a:rPr lang="et-EE" sz="1600" u="none" strike="noStrike">
                          <a:effectLst/>
                        </a:rPr>
                        <a:t>%</a:t>
                      </a:r>
                      <a:endParaRPr lang="et-EE" sz="16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1701361883"/>
                  </a:ext>
                </a:extLst>
              </a:tr>
              <a:tr h="223300">
                <a:tc>
                  <a:txBody>
                    <a:bodyPr/>
                    <a:lstStyle/>
                    <a:p>
                      <a:pPr algn="l" fontAlgn="b"/>
                      <a:r>
                        <a:rPr lang="et-EE" sz="1600" u="none" strike="noStrike">
                          <a:effectLst/>
                        </a:rPr>
                        <a:t>Asunud tööle </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138</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56,6</a:t>
                      </a:r>
                      <a:endParaRPr lang="et-EE" sz="16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292667552"/>
                  </a:ext>
                </a:extLst>
              </a:tr>
              <a:tr h="223300">
                <a:tc>
                  <a:txBody>
                    <a:bodyPr/>
                    <a:lstStyle/>
                    <a:p>
                      <a:pPr algn="l" fontAlgn="b"/>
                      <a:r>
                        <a:rPr lang="et-EE" sz="1600" u="none" strike="noStrike">
                          <a:effectLst/>
                        </a:rPr>
                        <a:t>Õpib tasemeõppes</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52</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21,3</a:t>
                      </a:r>
                      <a:endParaRPr lang="et-EE" sz="16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2655366768"/>
                  </a:ext>
                </a:extLst>
              </a:tr>
              <a:tr h="223300">
                <a:tc>
                  <a:txBody>
                    <a:bodyPr/>
                    <a:lstStyle/>
                    <a:p>
                      <a:pPr algn="l" fontAlgn="b"/>
                      <a:r>
                        <a:rPr lang="et-EE" sz="1600" u="none" strike="noStrike">
                          <a:effectLst/>
                        </a:rPr>
                        <a:t>Sõjaväes</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9</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3,7</a:t>
                      </a:r>
                      <a:endParaRPr lang="et-EE" sz="16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4160637420"/>
                  </a:ext>
                </a:extLst>
              </a:tr>
              <a:tr h="223300">
                <a:tc>
                  <a:txBody>
                    <a:bodyPr/>
                    <a:lstStyle/>
                    <a:p>
                      <a:pPr algn="l" fontAlgn="b"/>
                      <a:r>
                        <a:rPr lang="et-EE" sz="1600" u="none" strike="noStrike">
                          <a:effectLst/>
                        </a:rPr>
                        <a:t>Sünnitus- või vanemapuhkus</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9</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3,7</a:t>
                      </a:r>
                      <a:endParaRPr lang="et-EE" sz="16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3378316085"/>
                  </a:ext>
                </a:extLst>
              </a:tr>
              <a:tr h="415997">
                <a:tc>
                  <a:txBody>
                    <a:bodyPr/>
                    <a:lstStyle/>
                    <a:p>
                      <a:pPr algn="l" fontAlgn="b"/>
                      <a:r>
                        <a:rPr lang="da-DK" sz="1600" u="none" strike="noStrike">
                          <a:effectLst/>
                        </a:rPr>
                        <a:t>Osaleb huvihariduses, kursusel, tööpraktikal, ootab kooli algust</a:t>
                      </a:r>
                      <a:endParaRPr lang="da-DK"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9</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3,7</a:t>
                      </a:r>
                      <a:endParaRPr lang="et-EE" sz="16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2170695615"/>
                  </a:ext>
                </a:extLst>
              </a:tr>
              <a:tr h="223300">
                <a:tc>
                  <a:txBody>
                    <a:bodyPr/>
                    <a:lstStyle/>
                    <a:p>
                      <a:pPr algn="l" fontAlgn="b"/>
                      <a:r>
                        <a:rPr lang="et-EE" sz="1600" u="none" strike="noStrike">
                          <a:effectLst/>
                        </a:rPr>
                        <a:t>Asunud tööd otsima</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8</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3,3</a:t>
                      </a:r>
                      <a:endParaRPr lang="et-EE" sz="16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4164494065"/>
                  </a:ext>
                </a:extLst>
              </a:tr>
              <a:tr h="223300">
                <a:tc>
                  <a:txBody>
                    <a:bodyPr/>
                    <a:lstStyle/>
                    <a:p>
                      <a:pPr algn="l" fontAlgn="b"/>
                      <a:r>
                        <a:rPr lang="et-EE" sz="1600" u="none" strike="noStrike">
                          <a:effectLst/>
                        </a:rPr>
                        <a:t>Töötas, kuid katkestas</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7</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2,9</a:t>
                      </a:r>
                      <a:endParaRPr lang="et-EE" sz="16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2609657395"/>
                  </a:ext>
                </a:extLst>
              </a:tr>
              <a:tr h="223300">
                <a:tc>
                  <a:txBody>
                    <a:bodyPr/>
                    <a:lstStyle/>
                    <a:p>
                      <a:pPr algn="l" fontAlgn="b"/>
                      <a:r>
                        <a:rPr lang="fi-FI" sz="1600" u="none" strike="noStrike">
                          <a:effectLst/>
                        </a:rPr>
                        <a:t>Ebasoodsa olukorra mõju on muutunud</a:t>
                      </a:r>
                      <a:endParaRPr lang="fi-FI"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6</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2,5</a:t>
                      </a:r>
                      <a:endParaRPr lang="et-EE" sz="16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77618874"/>
                  </a:ext>
                </a:extLst>
              </a:tr>
              <a:tr h="223300">
                <a:tc>
                  <a:txBody>
                    <a:bodyPr/>
                    <a:lstStyle/>
                    <a:p>
                      <a:pPr algn="l" fontAlgn="b"/>
                      <a:r>
                        <a:rPr lang="fi-FI" sz="1600" u="none" strike="noStrike">
                          <a:effectLst/>
                        </a:rPr>
                        <a:t>Eesmärk ei ole veel saavutatud</a:t>
                      </a:r>
                      <a:endParaRPr lang="fi-FI"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4</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1,6</a:t>
                      </a:r>
                      <a:endParaRPr lang="et-EE" sz="16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3756998697"/>
                  </a:ext>
                </a:extLst>
              </a:tr>
              <a:tr h="223300">
                <a:tc>
                  <a:txBody>
                    <a:bodyPr/>
                    <a:lstStyle/>
                    <a:p>
                      <a:pPr algn="l" fontAlgn="b"/>
                      <a:r>
                        <a:rPr lang="et-EE" sz="1600" u="none" strike="noStrike" dirty="0">
                          <a:effectLst/>
                        </a:rPr>
                        <a:t>Keeldub </a:t>
                      </a:r>
                      <a:r>
                        <a:rPr lang="et-EE" sz="1600" u="none" strike="noStrike" dirty="0" smtClean="0">
                          <a:effectLst/>
                        </a:rPr>
                        <a:t>vastamast</a:t>
                      </a:r>
                    </a:p>
                    <a:p>
                      <a:pPr algn="l" fontAlgn="b"/>
                      <a:endParaRPr lang="et-EE" sz="1600" b="0" i="0" u="none" strike="noStrike" dirty="0">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2</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0,8</a:t>
                      </a:r>
                      <a:endParaRPr lang="et-EE" sz="1600" b="0" i="0" u="none" strike="noStrike">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3247442596"/>
                  </a:ext>
                </a:extLst>
              </a:tr>
              <a:tr h="223300">
                <a:tc>
                  <a:txBody>
                    <a:bodyPr/>
                    <a:lstStyle/>
                    <a:p>
                      <a:pPr algn="l" fontAlgn="b"/>
                      <a:r>
                        <a:rPr lang="et-EE" sz="1600" u="none" strike="noStrike">
                          <a:effectLst/>
                        </a:rPr>
                        <a:t>KOKKU</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a:effectLst/>
                        </a:rPr>
                        <a:t>244</a:t>
                      </a:r>
                      <a:endParaRPr lang="et-EE" sz="1600" b="0" i="0" u="none" strike="noStrike">
                        <a:solidFill>
                          <a:srgbClr val="000000"/>
                        </a:solidFill>
                        <a:effectLst/>
                        <a:latin typeface="Calibri" panose="020F0502020204030204" pitchFamily="34" charset="0"/>
                      </a:endParaRPr>
                    </a:p>
                  </a:txBody>
                  <a:tcPr marL="4233" marR="4233" marT="4233" marB="0" anchor="b"/>
                </a:tc>
                <a:tc>
                  <a:txBody>
                    <a:bodyPr/>
                    <a:lstStyle/>
                    <a:p>
                      <a:pPr algn="r" fontAlgn="b"/>
                      <a:r>
                        <a:rPr lang="et-EE" sz="1600" u="none" strike="noStrike" dirty="0">
                          <a:effectLst/>
                        </a:rPr>
                        <a:t>100,0</a:t>
                      </a:r>
                      <a:endParaRPr lang="et-EE" sz="1600" b="0" i="0" u="none" strike="noStrike" dirty="0">
                        <a:solidFill>
                          <a:srgbClr val="000000"/>
                        </a:solidFill>
                        <a:effectLst/>
                        <a:latin typeface="Calibri" panose="020F0502020204030204" pitchFamily="34" charset="0"/>
                      </a:endParaRPr>
                    </a:p>
                  </a:txBody>
                  <a:tcPr marL="4233" marR="4233" marT="4233" marB="0" anchor="b"/>
                </a:tc>
                <a:extLst>
                  <a:ext uri="{0D108BD9-81ED-4DB2-BD59-A6C34878D82A}">
                    <a16:rowId xmlns:a16="http://schemas.microsoft.com/office/drawing/2014/main" val="443157910"/>
                  </a:ext>
                </a:extLst>
              </a:tr>
            </a:tbl>
          </a:graphicData>
        </a:graphic>
      </p:graphicFrame>
      <p:graphicFrame>
        <p:nvGraphicFramePr>
          <p:cNvPr id="6" name="Diagramm 5"/>
          <p:cNvGraphicFramePr>
            <a:graphicFrameLocks/>
          </p:cNvGraphicFramePr>
          <p:nvPr>
            <p:extLst>
              <p:ext uri="{D42A27DB-BD31-4B8C-83A1-F6EECF244321}">
                <p14:modId xmlns:p14="http://schemas.microsoft.com/office/powerpoint/2010/main" val="1136206331"/>
              </p:ext>
            </p:extLst>
          </p:nvPr>
        </p:nvGraphicFramePr>
        <p:xfrm>
          <a:off x="5026171" y="1943858"/>
          <a:ext cx="6010515" cy="36030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93184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Eesmärk ja selle täitumine</a:t>
            </a:r>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4095626010"/>
              </p:ext>
            </p:extLst>
          </p:nvPr>
        </p:nvGraphicFramePr>
        <p:xfrm>
          <a:off x="1035513" y="1689521"/>
          <a:ext cx="10240068" cy="39422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248441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PÕHIJÄRELDUSED</a:t>
            </a:r>
            <a:endParaRPr lang="et-EE" dirty="0"/>
          </a:p>
        </p:txBody>
      </p:sp>
      <p:sp>
        <p:nvSpPr>
          <p:cNvPr id="3" name="Sisu kohatäide 2"/>
          <p:cNvSpPr>
            <a:spLocks noGrp="1"/>
          </p:cNvSpPr>
          <p:nvPr>
            <p:ph idx="1"/>
          </p:nvPr>
        </p:nvSpPr>
        <p:spPr/>
        <p:txBody>
          <a:bodyPr/>
          <a:lstStyle/>
          <a:p>
            <a:r>
              <a:rPr lang="et-EE" dirty="0"/>
              <a:t>Noormehed vs neiud (NEET-noorte definitsiooni eripärad)</a:t>
            </a:r>
          </a:p>
          <a:p>
            <a:r>
              <a:rPr lang="et-EE" dirty="0" smtClean="0"/>
              <a:t>TUGILA programmis </a:t>
            </a:r>
            <a:r>
              <a:rPr lang="et-EE" dirty="0"/>
              <a:t>p</a:t>
            </a:r>
            <a:r>
              <a:rPr lang="et-EE" dirty="0" smtClean="0"/>
              <a:t>õhiharidusega </a:t>
            </a:r>
            <a:r>
              <a:rPr lang="et-EE" dirty="0" smtClean="0"/>
              <a:t>noored, suur rõhk </a:t>
            </a:r>
            <a:r>
              <a:rPr lang="et-EE" dirty="0" smtClean="0"/>
              <a:t>lõpetamata haridusega noortel.</a:t>
            </a:r>
          </a:p>
          <a:p>
            <a:r>
              <a:rPr lang="et-EE" dirty="0"/>
              <a:t>Riskide paljusus, kuid analüüsis jääb domineerima puudulik haridus</a:t>
            </a:r>
          </a:p>
          <a:p>
            <a:r>
              <a:rPr lang="et-EE" dirty="0" smtClean="0"/>
              <a:t>Seega </a:t>
            </a:r>
            <a:r>
              <a:rPr lang="et-EE" dirty="0" smtClean="0"/>
              <a:t>hariduse jätkamine on üks peamisi </a:t>
            </a:r>
            <a:r>
              <a:rPr lang="et-EE" dirty="0" smtClean="0"/>
              <a:t>eesmärke.</a:t>
            </a:r>
          </a:p>
          <a:p>
            <a:pPr lvl="1"/>
            <a:r>
              <a:rPr lang="et-EE" dirty="0" smtClean="0"/>
              <a:t>Haridustee jätkamine ajakulukam võrreldes tööle aitamisega</a:t>
            </a:r>
          </a:p>
          <a:p>
            <a:r>
              <a:rPr lang="et-EE" dirty="0" smtClean="0"/>
              <a:t>Logiraamatu kvalitatiivse informatsiooni analüüs annaks juurde olulist ja täiendavat informatsiooni, kuid see nõuab suurt ressurssi (võimalikud lõputööd)</a:t>
            </a:r>
            <a:endParaRPr lang="et-EE" dirty="0" smtClean="0"/>
          </a:p>
        </p:txBody>
      </p:sp>
    </p:spTree>
    <p:extLst>
      <p:ext uri="{BB962C8B-B14F-4D97-AF65-F5344CB8AC3E}">
        <p14:creationId xmlns:p14="http://schemas.microsoft.com/office/powerpoint/2010/main" val="31627444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dirty="0" smtClean="0"/>
              <a:t>TÄNAN KUULAMAST!</a:t>
            </a:r>
            <a:endParaRPr lang="et-EE" dirty="0"/>
          </a:p>
        </p:txBody>
      </p:sp>
      <p:sp>
        <p:nvSpPr>
          <p:cNvPr id="3" name="Sisu kohatäide 2"/>
          <p:cNvSpPr>
            <a:spLocks noGrp="1"/>
          </p:cNvSpPr>
          <p:nvPr>
            <p:ph idx="1"/>
          </p:nvPr>
        </p:nvSpPr>
        <p:spPr/>
        <p:txBody>
          <a:bodyPr/>
          <a:lstStyle/>
          <a:p>
            <a:r>
              <a:rPr lang="et-EE" dirty="0" smtClean="0"/>
              <a:t>KONTAKT: </a:t>
            </a:r>
            <a:r>
              <a:rPr lang="et-EE" dirty="0" smtClean="0">
                <a:hlinkClick r:id="rId2"/>
              </a:rPr>
              <a:t>avo.trumm@ut.ee</a:t>
            </a:r>
            <a:r>
              <a:rPr lang="et-EE" dirty="0" smtClean="0"/>
              <a:t> &amp; </a:t>
            </a:r>
            <a:r>
              <a:rPr lang="et-EE" dirty="0" smtClean="0">
                <a:hlinkClick r:id="rId3"/>
              </a:rPr>
              <a:t>kairi.kasearu@ut.ee</a:t>
            </a:r>
            <a:endParaRPr lang="et-EE" dirty="0" smtClean="0"/>
          </a:p>
          <a:p>
            <a:endParaRPr lang="et-EE" dirty="0" smtClean="0"/>
          </a:p>
        </p:txBody>
      </p:sp>
    </p:spTree>
    <p:extLst>
      <p:ext uri="{BB962C8B-B14F-4D97-AF65-F5344CB8AC3E}">
        <p14:creationId xmlns:p14="http://schemas.microsoft.com/office/powerpoint/2010/main" val="4006121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t-EE" altLang="et-EE" smtClean="0"/>
              <a:t>Mida saaks teha? </a:t>
            </a:r>
          </a:p>
        </p:txBody>
      </p:sp>
      <p:grpSp>
        <p:nvGrpSpPr>
          <p:cNvPr id="21507" name="Group 27"/>
          <p:cNvGrpSpPr>
            <a:grpSpLocks noChangeAspect="1"/>
          </p:cNvGrpSpPr>
          <p:nvPr/>
        </p:nvGrpSpPr>
        <p:grpSpPr bwMode="auto">
          <a:xfrm>
            <a:off x="2424113" y="1916114"/>
            <a:ext cx="7588250" cy="2276475"/>
            <a:chOff x="1411" y="2491"/>
            <a:chExt cx="9000" cy="2700"/>
          </a:xfrm>
        </p:grpSpPr>
        <p:sp>
          <p:nvSpPr>
            <p:cNvPr id="21510" name="AutoShape 28"/>
            <p:cNvSpPr>
              <a:spLocks noChangeAspect="1" noChangeArrowheads="1"/>
            </p:cNvSpPr>
            <p:nvPr/>
          </p:nvSpPr>
          <p:spPr bwMode="auto">
            <a:xfrm>
              <a:off x="1411" y="2491"/>
              <a:ext cx="9000" cy="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CC0000"/>
                </a:buClr>
                <a:buChar char="•"/>
                <a:defRPr sz="2800">
                  <a:solidFill>
                    <a:schemeClr val="tx1"/>
                  </a:solidFill>
                  <a:latin typeface="Tw Cen MT" panose="020B0602020104020603" pitchFamily="34" charset="0"/>
                </a:defRPr>
              </a:lvl1pPr>
              <a:lvl2pPr marL="742950" indent="-285750" eaLnBrk="0" hangingPunct="0">
                <a:spcBef>
                  <a:spcPct val="20000"/>
                </a:spcBef>
                <a:buChar char="–"/>
                <a:defRPr sz="2400">
                  <a:solidFill>
                    <a:schemeClr val="tx1"/>
                  </a:solidFill>
                  <a:latin typeface="Tw Cen MT" panose="020B0602020104020603" pitchFamily="34" charset="0"/>
                </a:defRPr>
              </a:lvl2pPr>
              <a:lvl3pPr marL="1143000" indent="-228600" eaLnBrk="0" hangingPunct="0">
                <a:spcBef>
                  <a:spcPct val="20000"/>
                </a:spcBef>
                <a:buChar char="•"/>
                <a:defRPr sz="2000">
                  <a:solidFill>
                    <a:schemeClr val="tx1"/>
                  </a:solidFill>
                  <a:latin typeface="Tw Cen MT" panose="020B0602020104020603" pitchFamily="34" charset="0"/>
                </a:defRPr>
              </a:lvl3pPr>
              <a:lvl4pPr marL="1600200" indent="-228600" eaLnBrk="0" hangingPunct="0">
                <a:spcBef>
                  <a:spcPct val="20000"/>
                </a:spcBef>
                <a:buChar char="–"/>
                <a:defRPr sz="2000">
                  <a:solidFill>
                    <a:schemeClr val="tx1"/>
                  </a:solidFill>
                  <a:latin typeface="Tw Cen MT" panose="020B0602020104020603" pitchFamily="34" charset="0"/>
                </a:defRPr>
              </a:lvl4pPr>
              <a:lvl5pPr marL="2057400" indent="-228600" eaLnBrk="0" hangingPunct="0">
                <a:spcBef>
                  <a:spcPct val="20000"/>
                </a:spcBef>
                <a:buChar char="»"/>
                <a:defRPr sz="2000">
                  <a:solidFill>
                    <a:schemeClr val="tx1"/>
                  </a:solidFill>
                  <a:latin typeface="Tw Cen MT" panose="020B0602020104020603" pitchFamily="34" charset="0"/>
                </a:defRPr>
              </a:lvl5pPr>
              <a:lvl6pPr marL="2514600" indent="-228600" eaLnBrk="0" fontAlgn="base" hangingPunct="0">
                <a:spcBef>
                  <a:spcPct val="20000"/>
                </a:spcBef>
                <a:spcAft>
                  <a:spcPct val="0"/>
                </a:spcAft>
                <a:buChar char="»"/>
                <a:defRPr sz="2000">
                  <a:solidFill>
                    <a:schemeClr val="tx1"/>
                  </a:solidFill>
                  <a:latin typeface="Tw Cen MT" panose="020B0602020104020603" pitchFamily="34" charset="0"/>
                </a:defRPr>
              </a:lvl6pPr>
              <a:lvl7pPr marL="2971800" indent="-228600" eaLnBrk="0" fontAlgn="base" hangingPunct="0">
                <a:spcBef>
                  <a:spcPct val="20000"/>
                </a:spcBef>
                <a:spcAft>
                  <a:spcPct val="0"/>
                </a:spcAft>
                <a:buChar char="»"/>
                <a:defRPr sz="2000">
                  <a:solidFill>
                    <a:schemeClr val="tx1"/>
                  </a:solidFill>
                  <a:latin typeface="Tw Cen MT" panose="020B0602020104020603" pitchFamily="34" charset="0"/>
                </a:defRPr>
              </a:lvl7pPr>
              <a:lvl8pPr marL="3429000" indent="-228600" eaLnBrk="0" fontAlgn="base" hangingPunct="0">
                <a:spcBef>
                  <a:spcPct val="20000"/>
                </a:spcBef>
                <a:spcAft>
                  <a:spcPct val="0"/>
                </a:spcAft>
                <a:buChar char="»"/>
                <a:defRPr sz="2000">
                  <a:solidFill>
                    <a:schemeClr val="tx1"/>
                  </a:solidFill>
                  <a:latin typeface="Tw Cen MT" panose="020B0602020104020603" pitchFamily="34" charset="0"/>
                </a:defRPr>
              </a:lvl8pPr>
              <a:lvl9pPr marL="3886200" indent="-228600" eaLnBrk="0" fontAlgn="base" hangingPunct="0">
                <a:spcBef>
                  <a:spcPct val="20000"/>
                </a:spcBef>
                <a:spcAft>
                  <a:spcPct val="0"/>
                </a:spcAft>
                <a:buChar char="»"/>
                <a:defRPr sz="2000">
                  <a:solidFill>
                    <a:schemeClr val="tx1"/>
                  </a:solidFill>
                  <a:latin typeface="Tw Cen MT" panose="020B0602020104020603" pitchFamily="34" charset="0"/>
                </a:defRPr>
              </a:lvl9pPr>
            </a:lstStyle>
            <a:p>
              <a:pPr eaLnBrk="1" hangingPunct="1">
                <a:spcBef>
                  <a:spcPct val="0"/>
                </a:spcBef>
                <a:buClrTx/>
                <a:buFontTx/>
                <a:buNone/>
              </a:pPr>
              <a:endParaRPr lang="et-EE" altLang="et-EE" sz="1800">
                <a:latin typeface="Arial" panose="020B0604020202020204" pitchFamily="34" charset="0"/>
              </a:endParaRPr>
            </a:p>
          </p:txBody>
        </p:sp>
        <p:sp>
          <p:nvSpPr>
            <p:cNvPr id="21511" name="AutoShape 29"/>
            <p:cNvSpPr>
              <a:spLocks noChangeArrowheads="1"/>
            </p:cNvSpPr>
            <p:nvPr/>
          </p:nvSpPr>
          <p:spPr bwMode="auto">
            <a:xfrm>
              <a:off x="1531" y="2851"/>
              <a:ext cx="1560" cy="1260"/>
            </a:xfrm>
            <a:prstGeom prst="roundRect">
              <a:avLst>
                <a:gd name="adj" fmla="val 16667"/>
              </a:avLst>
            </a:prstGeom>
            <a:solidFill>
              <a:srgbClr val="00CCFF"/>
            </a:solidFill>
            <a:ln>
              <a:noFill/>
            </a:ln>
            <a:effectLst>
              <a:prstShdw prst="shdw17" dist="17961" dir="2700000">
                <a:srgbClr val="007A99"/>
              </a:prstShdw>
            </a:effectLst>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lr>
                  <a:srgbClr val="CC0000"/>
                </a:buClr>
                <a:buChar char="•"/>
                <a:defRPr sz="2800">
                  <a:solidFill>
                    <a:schemeClr val="tx1"/>
                  </a:solidFill>
                  <a:latin typeface="Tw Cen MT" panose="020B0602020104020603" pitchFamily="34" charset="0"/>
                </a:defRPr>
              </a:lvl1pPr>
              <a:lvl2pPr marL="742950" indent="-285750" eaLnBrk="0" hangingPunct="0">
                <a:spcBef>
                  <a:spcPct val="20000"/>
                </a:spcBef>
                <a:buChar char="–"/>
                <a:defRPr sz="2400">
                  <a:solidFill>
                    <a:schemeClr val="tx1"/>
                  </a:solidFill>
                  <a:latin typeface="Tw Cen MT" panose="020B0602020104020603" pitchFamily="34" charset="0"/>
                </a:defRPr>
              </a:lvl2pPr>
              <a:lvl3pPr marL="1143000" indent="-228600" eaLnBrk="0" hangingPunct="0">
                <a:spcBef>
                  <a:spcPct val="20000"/>
                </a:spcBef>
                <a:buChar char="•"/>
                <a:defRPr sz="2000">
                  <a:solidFill>
                    <a:schemeClr val="tx1"/>
                  </a:solidFill>
                  <a:latin typeface="Tw Cen MT" panose="020B0602020104020603" pitchFamily="34" charset="0"/>
                </a:defRPr>
              </a:lvl3pPr>
              <a:lvl4pPr marL="1600200" indent="-228600" eaLnBrk="0" hangingPunct="0">
                <a:spcBef>
                  <a:spcPct val="20000"/>
                </a:spcBef>
                <a:buChar char="–"/>
                <a:defRPr sz="2000">
                  <a:solidFill>
                    <a:schemeClr val="tx1"/>
                  </a:solidFill>
                  <a:latin typeface="Tw Cen MT" panose="020B0602020104020603" pitchFamily="34" charset="0"/>
                </a:defRPr>
              </a:lvl4pPr>
              <a:lvl5pPr marL="2057400" indent="-228600" eaLnBrk="0" hangingPunct="0">
                <a:spcBef>
                  <a:spcPct val="20000"/>
                </a:spcBef>
                <a:buChar char="»"/>
                <a:defRPr sz="2000">
                  <a:solidFill>
                    <a:schemeClr val="tx1"/>
                  </a:solidFill>
                  <a:latin typeface="Tw Cen MT" panose="020B0602020104020603" pitchFamily="34" charset="0"/>
                </a:defRPr>
              </a:lvl5pPr>
              <a:lvl6pPr marL="2514600" indent="-228600" eaLnBrk="0" fontAlgn="base" hangingPunct="0">
                <a:spcBef>
                  <a:spcPct val="20000"/>
                </a:spcBef>
                <a:spcAft>
                  <a:spcPct val="0"/>
                </a:spcAft>
                <a:buChar char="»"/>
                <a:defRPr sz="2000">
                  <a:solidFill>
                    <a:schemeClr val="tx1"/>
                  </a:solidFill>
                  <a:latin typeface="Tw Cen MT" panose="020B0602020104020603" pitchFamily="34" charset="0"/>
                </a:defRPr>
              </a:lvl6pPr>
              <a:lvl7pPr marL="2971800" indent="-228600" eaLnBrk="0" fontAlgn="base" hangingPunct="0">
                <a:spcBef>
                  <a:spcPct val="20000"/>
                </a:spcBef>
                <a:spcAft>
                  <a:spcPct val="0"/>
                </a:spcAft>
                <a:buChar char="»"/>
                <a:defRPr sz="2000">
                  <a:solidFill>
                    <a:schemeClr val="tx1"/>
                  </a:solidFill>
                  <a:latin typeface="Tw Cen MT" panose="020B0602020104020603" pitchFamily="34" charset="0"/>
                </a:defRPr>
              </a:lvl7pPr>
              <a:lvl8pPr marL="3429000" indent="-228600" eaLnBrk="0" fontAlgn="base" hangingPunct="0">
                <a:spcBef>
                  <a:spcPct val="20000"/>
                </a:spcBef>
                <a:spcAft>
                  <a:spcPct val="0"/>
                </a:spcAft>
                <a:buChar char="»"/>
                <a:defRPr sz="2000">
                  <a:solidFill>
                    <a:schemeClr val="tx1"/>
                  </a:solidFill>
                  <a:latin typeface="Tw Cen MT" panose="020B0602020104020603" pitchFamily="34" charset="0"/>
                </a:defRPr>
              </a:lvl8pPr>
              <a:lvl9pPr marL="3886200" indent="-228600" eaLnBrk="0" fontAlgn="base" hangingPunct="0">
                <a:spcBef>
                  <a:spcPct val="20000"/>
                </a:spcBef>
                <a:spcAft>
                  <a:spcPct val="0"/>
                </a:spcAft>
                <a:buChar char="»"/>
                <a:defRPr sz="2000">
                  <a:solidFill>
                    <a:schemeClr val="tx1"/>
                  </a:solidFill>
                  <a:latin typeface="Tw Cen MT" panose="020B0602020104020603" pitchFamily="34" charset="0"/>
                </a:defRPr>
              </a:lvl9pPr>
            </a:lstStyle>
            <a:p>
              <a:pPr algn="ctr" eaLnBrk="1" hangingPunct="1">
                <a:spcBef>
                  <a:spcPct val="0"/>
                </a:spcBef>
                <a:buClrTx/>
                <a:buFontTx/>
                <a:buNone/>
              </a:pPr>
              <a:r>
                <a:rPr lang="et-EE" altLang="zh-CN" sz="1400">
                  <a:latin typeface="Gill Sans MT" panose="020B0502020104020203" pitchFamily="34" charset="0"/>
                  <a:ea typeface="SimSun" panose="02010600030101010101" pitchFamily="2" charset="-122"/>
                </a:rPr>
                <a:t>Koolist väljalangemise ennetamine</a:t>
              </a:r>
              <a:endParaRPr lang="et-EE" altLang="et-EE" sz="1400">
                <a:latin typeface="Arial" panose="020B0604020202020204" pitchFamily="34" charset="0"/>
              </a:endParaRPr>
            </a:p>
          </p:txBody>
        </p:sp>
        <p:sp>
          <p:nvSpPr>
            <p:cNvPr id="21512" name="AutoShape 30"/>
            <p:cNvSpPr>
              <a:spLocks noChangeArrowheads="1"/>
            </p:cNvSpPr>
            <p:nvPr/>
          </p:nvSpPr>
          <p:spPr bwMode="auto">
            <a:xfrm>
              <a:off x="3331" y="2851"/>
              <a:ext cx="1560" cy="1260"/>
            </a:xfrm>
            <a:prstGeom prst="roundRect">
              <a:avLst>
                <a:gd name="adj" fmla="val 16667"/>
              </a:avLst>
            </a:prstGeom>
            <a:solidFill>
              <a:srgbClr val="00CCFF"/>
            </a:solidFill>
            <a:ln>
              <a:noFill/>
            </a:ln>
            <a:effectLst>
              <a:prstShdw prst="shdw17" dist="17961" dir="2700000">
                <a:srgbClr val="007A99"/>
              </a:prstShdw>
            </a:effectLst>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lr>
                  <a:srgbClr val="CC0000"/>
                </a:buClr>
                <a:buChar char="•"/>
                <a:defRPr sz="2800">
                  <a:solidFill>
                    <a:schemeClr val="tx1"/>
                  </a:solidFill>
                  <a:latin typeface="Tw Cen MT" panose="020B0602020104020603" pitchFamily="34" charset="0"/>
                </a:defRPr>
              </a:lvl1pPr>
              <a:lvl2pPr marL="742950" indent="-285750" eaLnBrk="0" hangingPunct="0">
                <a:spcBef>
                  <a:spcPct val="20000"/>
                </a:spcBef>
                <a:buChar char="–"/>
                <a:defRPr sz="2400">
                  <a:solidFill>
                    <a:schemeClr val="tx1"/>
                  </a:solidFill>
                  <a:latin typeface="Tw Cen MT" panose="020B0602020104020603" pitchFamily="34" charset="0"/>
                </a:defRPr>
              </a:lvl2pPr>
              <a:lvl3pPr marL="1143000" indent="-228600" eaLnBrk="0" hangingPunct="0">
                <a:spcBef>
                  <a:spcPct val="20000"/>
                </a:spcBef>
                <a:buChar char="•"/>
                <a:defRPr sz="2000">
                  <a:solidFill>
                    <a:schemeClr val="tx1"/>
                  </a:solidFill>
                  <a:latin typeface="Tw Cen MT" panose="020B0602020104020603" pitchFamily="34" charset="0"/>
                </a:defRPr>
              </a:lvl3pPr>
              <a:lvl4pPr marL="1600200" indent="-228600" eaLnBrk="0" hangingPunct="0">
                <a:spcBef>
                  <a:spcPct val="20000"/>
                </a:spcBef>
                <a:buChar char="–"/>
                <a:defRPr sz="2000">
                  <a:solidFill>
                    <a:schemeClr val="tx1"/>
                  </a:solidFill>
                  <a:latin typeface="Tw Cen MT" panose="020B0602020104020603" pitchFamily="34" charset="0"/>
                </a:defRPr>
              </a:lvl4pPr>
              <a:lvl5pPr marL="2057400" indent="-228600" eaLnBrk="0" hangingPunct="0">
                <a:spcBef>
                  <a:spcPct val="20000"/>
                </a:spcBef>
                <a:buChar char="»"/>
                <a:defRPr sz="2000">
                  <a:solidFill>
                    <a:schemeClr val="tx1"/>
                  </a:solidFill>
                  <a:latin typeface="Tw Cen MT" panose="020B0602020104020603" pitchFamily="34" charset="0"/>
                </a:defRPr>
              </a:lvl5pPr>
              <a:lvl6pPr marL="2514600" indent="-228600" eaLnBrk="0" fontAlgn="base" hangingPunct="0">
                <a:spcBef>
                  <a:spcPct val="20000"/>
                </a:spcBef>
                <a:spcAft>
                  <a:spcPct val="0"/>
                </a:spcAft>
                <a:buChar char="»"/>
                <a:defRPr sz="2000">
                  <a:solidFill>
                    <a:schemeClr val="tx1"/>
                  </a:solidFill>
                  <a:latin typeface="Tw Cen MT" panose="020B0602020104020603" pitchFamily="34" charset="0"/>
                </a:defRPr>
              </a:lvl6pPr>
              <a:lvl7pPr marL="2971800" indent="-228600" eaLnBrk="0" fontAlgn="base" hangingPunct="0">
                <a:spcBef>
                  <a:spcPct val="20000"/>
                </a:spcBef>
                <a:spcAft>
                  <a:spcPct val="0"/>
                </a:spcAft>
                <a:buChar char="»"/>
                <a:defRPr sz="2000">
                  <a:solidFill>
                    <a:schemeClr val="tx1"/>
                  </a:solidFill>
                  <a:latin typeface="Tw Cen MT" panose="020B0602020104020603" pitchFamily="34" charset="0"/>
                </a:defRPr>
              </a:lvl7pPr>
              <a:lvl8pPr marL="3429000" indent="-228600" eaLnBrk="0" fontAlgn="base" hangingPunct="0">
                <a:spcBef>
                  <a:spcPct val="20000"/>
                </a:spcBef>
                <a:spcAft>
                  <a:spcPct val="0"/>
                </a:spcAft>
                <a:buChar char="»"/>
                <a:defRPr sz="2000">
                  <a:solidFill>
                    <a:schemeClr val="tx1"/>
                  </a:solidFill>
                  <a:latin typeface="Tw Cen MT" panose="020B0602020104020603" pitchFamily="34" charset="0"/>
                </a:defRPr>
              </a:lvl8pPr>
              <a:lvl9pPr marL="3886200" indent="-228600" eaLnBrk="0" fontAlgn="base" hangingPunct="0">
                <a:spcBef>
                  <a:spcPct val="20000"/>
                </a:spcBef>
                <a:spcAft>
                  <a:spcPct val="0"/>
                </a:spcAft>
                <a:buChar char="»"/>
                <a:defRPr sz="2000">
                  <a:solidFill>
                    <a:schemeClr val="tx1"/>
                  </a:solidFill>
                  <a:latin typeface="Tw Cen MT" panose="020B0602020104020603" pitchFamily="34" charset="0"/>
                </a:defRPr>
              </a:lvl9pPr>
            </a:lstStyle>
            <a:p>
              <a:pPr algn="ctr" eaLnBrk="1" hangingPunct="1">
                <a:spcBef>
                  <a:spcPct val="0"/>
                </a:spcBef>
                <a:buClrTx/>
                <a:buFontTx/>
                <a:buNone/>
              </a:pPr>
              <a:r>
                <a:rPr lang="et-EE" altLang="zh-CN" sz="1400">
                  <a:latin typeface="Gill Sans MT" panose="020B0502020104020203" pitchFamily="34" charset="0"/>
                  <a:ea typeface="SimSun" panose="02010600030101010101" pitchFamily="2" charset="-122"/>
                </a:rPr>
                <a:t>Noorte haridusse tagasitoomine</a:t>
              </a:r>
              <a:endParaRPr lang="et-EE" altLang="et-EE" sz="1400">
                <a:latin typeface="Arial" panose="020B0604020202020204" pitchFamily="34" charset="0"/>
              </a:endParaRPr>
            </a:p>
          </p:txBody>
        </p:sp>
        <p:sp>
          <p:nvSpPr>
            <p:cNvPr id="21513" name="AutoShape 31"/>
            <p:cNvSpPr>
              <a:spLocks noChangeArrowheads="1"/>
            </p:cNvSpPr>
            <p:nvPr/>
          </p:nvSpPr>
          <p:spPr bwMode="auto">
            <a:xfrm>
              <a:off x="5131" y="2851"/>
              <a:ext cx="1560" cy="1260"/>
            </a:xfrm>
            <a:prstGeom prst="roundRect">
              <a:avLst>
                <a:gd name="adj" fmla="val 16667"/>
              </a:avLst>
            </a:prstGeom>
            <a:solidFill>
              <a:srgbClr val="00CCFF"/>
            </a:solidFill>
            <a:ln>
              <a:noFill/>
            </a:ln>
            <a:effectLst>
              <a:prstShdw prst="shdw17" dist="17961" dir="2700000">
                <a:srgbClr val="007A99"/>
              </a:prstShdw>
            </a:effectLst>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lr>
                  <a:srgbClr val="CC0000"/>
                </a:buClr>
                <a:buChar char="•"/>
                <a:defRPr sz="2800">
                  <a:solidFill>
                    <a:schemeClr val="tx1"/>
                  </a:solidFill>
                  <a:latin typeface="Tw Cen MT" panose="020B0602020104020603" pitchFamily="34" charset="0"/>
                </a:defRPr>
              </a:lvl1pPr>
              <a:lvl2pPr marL="742950" indent="-285750" eaLnBrk="0" hangingPunct="0">
                <a:spcBef>
                  <a:spcPct val="20000"/>
                </a:spcBef>
                <a:buChar char="–"/>
                <a:defRPr sz="2400">
                  <a:solidFill>
                    <a:schemeClr val="tx1"/>
                  </a:solidFill>
                  <a:latin typeface="Tw Cen MT" panose="020B0602020104020603" pitchFamily="34" charset="0"/>
                </a:defRPr>
              </a:lvl2pPr>
              <a:lvl3pPr marL="1143000" indent="-228600" eaLnBrk="0" hangingPunct="0">
                <a:spcBef>
                  <a:spcPct val="20000"/>
                </a:spcBef>
                <a:buChar char="•"/>
                <a:defRPr sz="2000">
                  <a:solidFill>
                    <a:schemeClr val="tx1"/>
                  </a:solidFill>
                  <a:latin typeface="Tw Cen MT" panose="020B0602020104020603" pitchFamily="34" charset="0"/>
                </a:defRPr>
              </a:lvl3pPr>
              <a:lvl4pPr marL="1600200" indent="-228600" eaLnBrk="0" hangingPunct="0">
                <a:spcBef>
                  <a:spcPct val="20000"/>
                </a:spcBef>
                <a:buChar char="–"/>
                <a:defRPr sz="2000">
                  <a:solidFill>
                    <a:schemeClr val="tx1"/>
                  </a:solidFill>
                  <a:latin typeface="Tw Cen MT" panose="020B0602020104020603" pitchFamily="34" charset="0"/>
                </a:defRPr>
              </a:lvl4pPr>
              <a:lvl5pPr marL="2057400" indent="-228600" eaLnBrk="0" hangingPunct="0">
                <a:spcBef>
                  <a:spcPct val="20000"/>
                </a:spcBef>
                <a:buChar char="»"/>
                <a:defRPr sz="2000">
                  <a:solidFill>
                    <a:schemeClr val="tx1"/>
                  </a:solidFill>
                  <a:latin typeface="Tw Cen MT" panose="020B0602020104020603" pitchFamily="34" charset="0"/>
                </a:defRPr>
              </a:lvl5pPr>
              <a:lvl6pPr marL="2514600" indent="-228600" eaLnBrk="0" fontAlgn="base" hangingPunct="0">
                <a:spcBef>
                  <a:spcPct val="20000"/>
                </a:spcBef>
                <a:spcAft>
                  <a:spcPct val="0"/>
                </a:spcAft>
                <a:buChar char="»"/>
                <a:defRPr sz="2000">
                  <a:solidFill>
                    <a:schemeClr val="tx1"/>
                  </a:solidFill>
                  <a:latin typeface="Tw Cen MT" panose="020B0602020104020603" pitchFamily="34" charset="0"/>
                </a:defRPr>
              </a:lvl6pPr>
              <a:lvl7pPr marL="2971800" indent="-228600" eaLnBrk="0" fontAlgn="base" hangingPunct="0">
                <a:spcBef>
                  <a:spcPct val="20000"/>
                </a:spcBef>
                <a:spcAft>
                  <a:spcPct val="0"/>
                </a:spcAft>
                <a:buChar char="»"/>
                <a:defRPr sz="2000">
                  <a:solidFill>
                    <a:schemeClr val="tx1"/>
                  </a:solidFill>
                  <a:latin typeface="Tw Cen MT" panose="020B0602020104020603" pitchFamily="34" charset="0"/>
                </a:defRPr>
              </a:lvl7pPr>
              <a:lvl8pPr marL="3429000" indent="-228600" eaLnBrk="0" fontAlgn="base" hangingPunct="0">
                <a:spcBef>
                  <a:spcPct val="20000"/>
                </a:spcBef>
                <a:spcAft>
                  <a:spcPct val="0"/>
                </a:spcAft>
                <a:buChar char="»"/>
                <a:defRPr sz="2000">
                  <a:solidFill>
                    <a:schemeClr val="tx1"/>
                  </a:solidFill>
                  <a:latin typeface="Tw Cen MT" panose="020B0602020104020603" pitchFamily="34" charset="0"/>
                </a:defRPr>
              </a:lvl8pPr>
              <a:lvl9pPr marL="3886200" indent="-228600" eaLnBrk="0" fontAlgn="base" hangingPunct="0">
                <a:spcBef>
                  <a:spcPct val="20000"/>
                </a:spcBef>
                <a:spcAft>
                  <a:spcPct val="0"/>
                </a:spcAft>
                <a:buChar char="»"/>
                <a:defRPr sz="2000">
                  <a:solidFill>
                    <a:schemeClr val="tx1"/>
                  </a:solidFill>
                  <a:latin typeface="Tw Cen MT" panose="020B0602020104020603" pitchFamily="34" charset="0"/>
                </a:defRPr>
              </a:lvl9pPr>
            </a:lstStyle>
            <a:p>
              <a:pPr algn="ctr" eaLnBrk="1" hangingPunct="1">
                <a:spcBef>
                  <a:spcPct val="0"/>
                </a:spcBef>
                <a:buClrTx/>
                <a:buFontTx/>
                <a:buNone/>
              </a:pPr>
              <a:r>
                <a:rPr lang="et-EE" altLang="zh-CN" sz="1400">
                  <a:latin typeface="Gill Sans MT" panose="020B0502020104020203" pitchFamily="34" charset="0"/>
                  <a:ea typeface="SimSun" panose="02010600030101010101" pitchFamily="2" charset="-122"/>
                </a:rPr>
                <a:t>Tööturule sujuva ülemineku toetamine</a:t>
              </a:r>
              <a:endParaRPr lang="et-EE" altLang="et-EE" sz="1400">
                <a:latin typeface="Arial" panose="020B0604020202020204" pitchFamily="34" charset="0"/>
              </a:endParaRPr>
            </a:p>
          </p:txBody>
        </p:sp>
        <p:sp>
          <p:nvSpPr>
            <p:cNvPr id="21514" name="AutoShape 32"/>
            <p:cNvSpPr>
              <a:spLocks noChangeArrowheads="1"/>
            </p:cNvSpPr>
            <p:nvPr/>
          </p:nvSpPr>
          <p:spPr bwMode="auto">
            <a:xfrm>
              <a:off x="6931" y="2851"/>
              <a:ext cx="1560" cy="1260"/>
            </a:xfrm>
            <a:prstGeom prst="roundRect">
              <a:avLst>
                <a:gd name="adj" fmla="val 16667"/>
              </a:avLst>
            </a:prstGeom>
            <a:solidFill>
              <a:srgbClr val="00CCFF"/>
            </a:solidFill>
            <a:ln>
              <a:noFill/>
            </a:ln>
            <a:effectLst>
              <a:prstShdw prst="shdw17" dist="17961" dir="2700000">
                <a:srgbClr val="007A99"/>
              </a:prstShdw>
            </a:effectLst>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lr>
                  <a:srgbClr val="CC0000"/>
                </a:buClr>
                <a:buChar char="•"/>
                <a:defRPr sz="2800">
                  <a:solidFill>
                    <a:schemeClr val="tx1"/>
                  </a:solidFill>
                  <a:latin typeface="Tw Cen MT" panose="020B0602020104020603" pitchFamily="34" charset="0"/>
                </a:defRPr>
              </a:lvl1pPr>
              <a:lvl2pPr marL="742950" indent="-285750" eaLnBrk="0" hangingPunct="0">
                <a:spcBef>
                  <a:spcPct val="20000"/>
                </a:spcBef>
                <a:buChar char="–"/>
                <a:defRPr sz="2400">
                  <a:solidFill>
                    <a:schemeClr val="tx1"/>
                  </a:solidFill>
                  <a:latin typeface="Tw Cen MT" panose="020B0602020104020603" pitchFamily="34" charset="0"/>
                </a:defRPr>
              </a:lvl2pPr>
              <a:lvl3pPr marL="1143000" indent="-228600" eaLnBrk="0" hangingPunct="0">
                <a:spcBef>
                  <a:spcPct val="20000"/>
                </a:spcBef>
                <a:buChar char="•"/>
                <a:defRPr sz="2000">
                  <a:solidFill>
                    <a:schemeClr val="tx1"/>
                  </a:solidFill>
                  <a:latin typeface="Tw Cen MT" panose="020B0602020104020603" pitchFamily="34" charset="0"/>
                </a:defRPr>
              </a:lvl3pPr>
              <a:lvl4pPr marL="1600200" indent="-228600" eaLnBrk="0" hangingPunct="0">
                <a:spcBef>
                  <a:spcPct val="20000"/>
                </a:spcBef>
                <a:buChar char="–"/>
                <a:defRPr sz="2000">
                  <a:solidFill>
                    <a:schemeClr val="tx1"/>
                  </a:solidFill>
                  <a:latin typeface="Tw Cen MT" panose="020B0602020104020603" pitchFamily="34" charset="0"/>
                </a:defRPr>
              </a:lvl4pPr>
              <a:lvl5pPr marL="2057400" indent="-228600" eaLnBrk="0" hangingPunct="0">
                <a:spcBef>
                  <a:spcPct val="20000"/>
                </a:spcBef>
                <a:buChar char="»"/>
                <a:defRPr sz="2000">
                  <a:solidFill>
                    <a:schemeClr val="tx1"/>
                  </a:solidFill>
                  <a:latin typeface="Tw Cen MT" panose="020B0602020104020603" pitchFamily="34" charset="0"/>
                </a:defRPr>
              </a:lvl5pPr>
              <a:lvl6pPr marL="2514600" indent="-228600" eaLnBrk="0" fontAlgn="base" hangingPunct="0">
                <a:spcBef>
                  <a:spcPct val="20000"/>
                </a:spcBef>
                <a:spcAft>
                  <a:spcPct val="0"/>
                </a:spcAft>
                <a:buChar char="»"/>
                <a:defRPr sz="2000">
                  <a:solidFill>
                    <a:schemeClr val="tx1"/>
                  </a:solidFill>
                  <a:latin typeface="Tw Cen MT" panose="020B0602020104020603" pitchFamily="34" charset="0"/>
                </a:defRPr>
              </a:lvl6pPr>
              <a:lvl7pPr marL="2971800" indent="-228600" eaLnBrk="0" fontAlgn="base" hangingPunct="0">
                <a:spcBef>
                  <a:spcPct val="20000"/>
                </a:spcBef>
                <a:spcAft>
                  <a:spcPct val="0"/>
                </a:spcAft>
                <a:buChar char="»"/>
                <a:defRPr sz="2000">
                  <a:solidFill>
                    <a:schemeClr val="tx1"/>
                  </a:solidFill>
                  <a:latin typeface="Tw Cen MT" panose="020B0602020104020603" pitchFamily="34" charset="0"/>
                </a:defRPr>
              </a:lvl7pPr>
              <a:lvl8pPr marL="3429000" indent="-228600" eaLnBrk="0" fontAlgn="base" hangingPunct="0">
                <a:spcBef>
                  <a:spcPct val="20000"/>
                </a:spcBef>
                <a:spcAft>
                  <a:spcPct val="0"/>
                </a:spcAft>
                <a:buChar char="»"/>
                <a:defRPr sz="2000">
                  <a:solidFill>
                    <a:schemeClr val="tx1"/>
                  </a:solidFill>
                  <a:latin typeface="Tw Cen MT" panose="020B0602020104020603" pitchFamily="34" charset="0"/>
                </a:defRPr>
              </a:lvl8pPr>
              <a:lvl9pPr marL="3886200" indent="-228600" eaLnBrk="0" fontAlgn="base" hangingPunct="0">
                <a:spcBef>
                  <a:spcPct val="20000"/>
                </a:spcBef>
                <a:spcAft>
                  <a:spcPct val="0"/>
                </a:spcAft>
                <a:buChar char="»"/>
                <a:defRPr sz="2000">
                  <a:solidFill>
                    <a:schemeClr val="tx1"/>
                  </a:solidFill>
                  <a:latin typeface="Tw Cen MT" panose="020B0602020104020603" pitchFamily="34" charset="0"/>
                </a:defRPr>
              </a:lvl9pPr>
            </a:lstStyle>
            <a:p>
              <a:pPr algn="ctr" eaLnBrk="1" hangingPunct="1">
                <a:spcBef>
                  <a:spcPct val="0"/>
                </a:spcBef>
                <a:buClrTx/>
                <a:buFontTx/>
                <a:buNone/>
              </a:pPr>
              <a:r>
                <a:rPr lang="et-EE" altLang="zh-CN" sz="1400">
                  <a:latin typeface="Gill Sans MT" panose="020B0502020104020203" pitchFamily="34" charset="0"/>
                  <a:ea typeface="SimSun" panose="02010600030101010101" pitchFamily="2" charset="-122"/>
                </a:rPr>
                <a:t>Noorte tööga hõivatuse toetamine</a:t>
              </a:r>
              <a:endParaRPr lang="et-EE" altLang="et-EE" sz="1400">
                <a:latin typeface="Arial" panose="020B0604020202020204" pitchFamily="34" charset="0"/>
              </a:endParaRPr>
            </a:p>
          </p:txBody>
        </p:sp>
        <p:sp>
          <p:nvSpPr>
            <p:cNvPr id="21515" name="AutoShape 33"/>
            <p:cNvSpPr>
              <a:spLocks noChangeArrowheads="1"/>
            </p:cNvSpPr>
            <p:nvPr/>
          </p:nvSpPr>
          <p:spPr bwMode="auto">
            <a:xfrm>
              <a:off x="8731" y="2851"/>
              <a:ext cx="1560" cy="1260"/>
            </a:xfrm>
            <a:prstGeom prst="roundRect">
              <a:avLst>
                <a:gd name="adj" fmla="val 16667"/>
              </a:avLst>
            </a:prstGeom>
            <a:solidFill>
              <a:srgbClr val="00CCFF"/>
            </a:solidFill>
            <a:ln>
              <a:noFill/>
            </a:ln>
            <a:effectLst>
              <a:prstShdw prst="shdw17" dist="17961" dir="2700000">
                <a:srgbClr val="007A99"/>
              </a:prstShdw>
            </a:effectLst>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spcBef>
                  <a:spcPct val="20000"/>
                </a:spcBef>
                <a:buClr>
                  <a:srgbClr val="CC0000"/>
                </a:buClr>
                <a:buChar char="•"/>
                <a:defRPr sz="2800">
                  <a:solidFill>
                    <a:schemeClr val="tx1"/>
                  </a:solidFill>
                  <a:latin typeface="Tw Cen MT" panose="020B0602020104020603" pitchFamily="34" charset="0"/>
                </a:defRPr>
              </a:lvl1pPr>
              <a:lvl2pPr marL="742950" indent="-285750" eaLnBrk="0" hangingPunct="0">
                <a:spcBef>
                  <a:spcPct val="20000"/>
                </a:spcBef>
                <a:buChar char="–"/>
                <a:defRPr sz="2400">
                  <a:solidFill>
                    <a:schemeClr val="tx1"/>
                  </a:solidFill>
                  <a:latin typeface="Tw Cen MT" panose="020B0602020104020603" pitchFamily="34" charset="0"/>
                </a:defRPr>
              </a:lvl2pPr>
              <a:lvl3pPr marL="1143000" indent="-228600" eaLnBrk="0" hangingPunct="0">
                <a:spcBef>
                  <a:spcPct val="20000"/>
                </a:spcBef>
                <a:buChar char="•"/>
                <a:defRPr sz="2000">
                  <a:solidFill>
                    <a:schemeClr val="tx1"/>
                  </a:solidFill>
                  <a:latin typeface="Tw Cen MT" panose="020B0602020104020603" pitchFamily="34" charset="0"/>
                </a:defRPr>
              </a:lvl3pPr>
              <a:lvl4pPr marL="1600200" indent="-228600" eaLnBrk="0" hangingPunct="0">
                <a:spcBef>
                  <a:spcPct val="20000"/>
                </a:spcBef>
                <a:buChar char="–"/>
                <a:defRPr sz="2000">
                  <a:solidFill>
                    <a:schemeClr val="tx1"/>
                  </a:solidFill>
                  <a:latin typeface="Tw Cen MT" panose="020B0602020104020603" pitchFamily="34" charset="0"/>
                </a:defRPr>
              </a:lvl4pPr>
              <a:lvl5pPr marL="2057400" indent="-228600" eaLnBrk="0" hangingPunct="0">
                <a:spcBef>
                  <a:spcPct val="20000"/>
                </a:spcBef>
                <a:buChar char="»"/>
                <a:defRPr sz="2000">
                  <a:solidFill>
                    <a:schemeClr val="tx1"/>
                  </a:solidFill>
                  <a:latin typeface="Tw Cen MT" panose="020B0602020104020603" pitchFamily="34" charset="0"/>
                </a:defRPr>
              </a:lvl5pPr>
              <a:lvl6pPr marL="2514600" indent="-228600" eaLnBrk="0" fontAlgn="base" hangingPunct="0">
                <a:spcBef>
                  <a:spcPct val="20000"/>
                </a:spcBef>
                <a:spcAft>
                  <a:spcPct val="0"/>
                </a:spcAft>
                <a:buChar char="»"/>
                <a:defRPr sz="2000">
                  <a:solidFill>
                    <a:schemeClr val="tx1"/>
                  </a:solidFill>
                  <a:latin typeface="Tw Cen MT" panose="020B0602020104020603" pitchFamily="34" charset="0"/>
                </a:defRPr>
              </a:lvl6pPr>
              <a:lvl7pPr marL="2971800" indent="-228600" eaLnBrk="0" fontAlgn="base" hangingPunct="0">
                <a:spcBef>
                  <a:spcPct val="20000"/>
                </a:spcBef>
                <a:spcAft>
                  <a:spcPct val="0"/>
                </a:spcAft>
                <a:buChar char="»"/>
                <a:defRPr sz="2000">
                  <a:solidFill>
                    <a:schemeClr val="tx1"/>
                  </a:solidFill>
                  <a:latin typeface="Tw Cen MT" panose="020B0602020104020603" pitchFamily="34" charset="0"/>
                </a:defRPr>
              </a:lvl7pPr>
              <a:lvl8pPr marL="3429000" indent="-228600" eaLnBrk="0" fontAlgn="base" hangingPunct="0">
                <a:spcBef>
                  <a:spcPct val="20000"/>
                </a:spcBef>
                <a:spcAft>
                  <a:spcPct val="0"/>
                </a:spcAft>
                <a:buChar char="»"/>
                <a:defRPr sz="2000">
                  <a:solidFill>
                    <a:schemeClr val="tx1"/>
                  </a:solidFill>
                  <a:latin typeface="Tw Cen MT" panose="020B0602020104020603" pitchFamily="34" charset="0"/>
                </a:defRPr>
              </a:lvl8pPr>
              <a:lvl9pPr marL="3886200" indent="-228600" eaLnBrk="0" fontAlgn="base" hangingPunct="0">
                <a:spcBef>
                  <a:spcPct val="20000"/>
                </a:spcBef>
                <a:spcAft>
                  <a:spcPct val="0"/>
                </a:spcAft>
                <a:buChar char="»"/>
                <a:defRPr sz="2000">
                  <a:solidFill>
                    <a:schemeClr val="tx1"/>
                  </a:solidFill>
                  <a:latin typeface="Tw Cen MT" panose="020B0602020104020603" pitchFamily="34" charset="0"/>
                </a:defRPr>
              </a:lvl9pPr>
            </a:lstStyle>
            <a:p>
              <a:pPr algn="ctr" eaLnBrk="1" hangingPunct="1">
                <a:spcBef>
                  <a:spcPct val="0"/>
                </a:spcBef>
                <a:buClrTx/>
                <a:buFontTx/>
                <a:buNone/>
              </a:pPr>
              <a:r>
                <a:rPr lang="et-EE" altLang="zh-CN" sz="1400">
                  <a:latin typeface="Gill Sans MT" panose="020B0502020104020203" pitchFamily="34" charset="0"/>
                  <a:ea typeface="SimSun" panose="02010600030101010101" pitchFamily="2" charset="-122"/>
                </a:rPr>
                <a:t>Hõivatust takistavate barjääride kõrvaldamine</a:t>
              </a:r>
              <a:endParaRPr lang="et-EE" altLang="et-EE" sz="1400">
                <a:latin typeface="Arial" panose="020B0604020202020204" pitchFamily="34" charset="0"/>
              </a:endParaRPr>
            </a:p>
          </p:txBody>
        </p:sp>
        <p:sp>
          <p:nvSpPr>
            <p:cNvPr id="21516" name="Line 34"/>
            <p:cNvSpPr>
              <a:spLocks noChangeShapeType="1"/>
            </p:cNvSpPr>
            <p:nvPr/>
          </p:nvSpPr>
          <p:spPr bwMode="auto">
            <a:xfrm>
              <a:off x="3091" y="3391"/>
              <a:ext cx="240" cy="1"/>
            </a:xfrm>
            <a:prstGeom prst="line">
              <a:avLst/>
            </a:prstGeom>
            <a:noFill/>
            <a:ln w="5715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993D00"/>
                    </a:outerShdw>
                  </a:effectLst>
                </a14:hiddenEffects>
              </a:ext>
            </a:extLst>
          </p:spPr>
          <p:txBody>
            <a:bodyPr/>
            <a:lstStyle/>
            <a:p>
              <a:endParaRPr lang="et-EE"/>
            </a:p>
          </p:txBody>
        </p:sp>
        <p:sp>
          <p:nvSpPr>
            <p:cNvPr id="21517" name="Line 35"/>
            <p:cNvSpPr>
              <a:spLocks noChangeShapeType="1"/>
            </p:cNvSpPr>
            <p:nvPr/>
          </p:nvSpPr>
          <p:spPr bwMode="auto">
            <a:xfrm>
              <a:off x="4891" y="3391"/>
              <a:ext cx="240" cy="1"/>
            </a:xfrm>
            <a:prstGeom prst="line">
              <a:avLst/>
            </a:prstGeom>
            <a:noFill/>
            <a:ln w="5715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993D00"/>
                    </a:outerShdw>
                  </a:effectLst>
                </a14:hiddenEffects>
              </a:ext>
            </a:extLst>
          </p:spPr>
          <p:txBody>
            <a:bodyPr/>
            <a:lstStyle/>
            <a:p>
              <a:endParaRPr lang="et-EE"/>
            </a:p>
          </p:txBody>
        </p:sp>
        <p:sp>
          <p:nvSpPr>
            <p:cNvPr id="21518" name="Line 36"/>
            <p:cNvSpPr>
              <a:spLocks noChangeShapeType="1"/>
            </p:cNvSpPr>
            <p:nvPr/>
          </p:nvSpPr>
          <p:spPr bwMode="auto">
            <a:xfrm>
              <a:off x="6691" y="3391"/>
              <a:ext cx="240" cy="1"/>
            </a:xfrm>
            <a:prstGeom prst="line">
              <a:avLst/>
            </a:prstGeom>
            <a:noFill/>
            <a:ln w="5715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993D00"/>
                    </a:outerShdw>
                  </a:effectLst>
                </a14:hiddenEffects>
              </a:ext>
            </a:extLst>
          </p:spPr>
          <p:txBody>
            <a:bodyPr/>
            <a:lstStyle/>
            <a:p>
              <a:endParaRPr lang="et-EE"/>
            </a:p>
          </p:txBody>
        </p:sp>
        <p:sp>
          <p:nvSpPr>
            <p:cNvPr id="21519" name="Line 37"/>
            <p:cNvSpPr>
              <a:spLocks noChangeShapeType="1"/>
            </p:cNvSpPr>
            <p:nvPr/>
          </p:nvSpPr>
          <p:spPr bwMode="auto">
            <a:xfrm>
              <a:off x="8491" y="3391"/>
              <a:ext cx="240" cy="1"/>
            </a:xfrm>
            <a:prstGeom prst="line">
              <a:avLst/>
            </a:prstGeom>
            <a:noFill/>
            <a:ln w="57150">
              <a:solidFill>
                <a:srgbClr val="FF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7961" dir="2700000" algn="ctr" rotWithShape="0">
                      <a:srgbClr val="993D00"/>
                    </a:outerShdw>
                  </a:effectLst>
                </a14:hiddenEffects>
              </a:ext>
            </a:extLst>
          </p:spPr>
          <p:txBody>
            <a:bodyPr/>
            <a:lstStyle/>
            <a:p>
              <a:endParaRPr lang="et-EE"/>
            </a:p>
          </p:txBody>
        </p:sp>
      </p:grpSp>
      <p:sp>
        <p:nvSpPr>
          <p:cNvPr id="21508" name="AutoShape 39"/>
          <p:cNvSpPr>
            <a:spLocks noChangeArrowheads="1"/>
          </p:cNvSpPr>
          <p:nvPr/>
        </p:nvSpPr>
        <p:spPr bwMode="auto">
          <a:xfrm>
            <a:off x="3143250" y="3644900"/>
            <a:ext cx="5486400" cy="488950"/>
          </a:xfrm>
          <a:prstGeom prst="rightArrow">
            <a:avLst>
              <a:gd name="adj1" fmla="val 38296"/>
              <a:gd name="adj2" fmla="val 72052"/>
            </a:avLst>
          </a:prstGeom>
          <a:solidFill>
            <a:srgbClr val="FF6600"/>
          </a:solidFill>
          <a:ln>
            <a:noFill/>
          </a:ln>
          <a:effectLst>
            <a:prstShdw prst="shdw17" dist="17961" dir="2700000">
              <a:srgbClr val="993D00"/>
            </a:prstShdw>
          </a:effectLst>
          <a:extLst>
            <a:ext uri="{91240B29-F687-4F45-9708-019B960494DF}">
              <a14:hiddenLine xmlns:a14="http://schemas.microsoft.com/office/drawing/2010/main" w="9525">
                <a:solidFill>
                  <a:srgbClr val="FF6600"/>
                </a:solidFill>
                <a:miter lim="800000"/>
                <a:headEnd/>
                <a:tailEnd/>
              </a14:hiddenLine>
            </a:ext>
          </a:extLst>
        </p:spPr>
        <p:txBody>
          <a:bodyPr/>
          <a:lstStyle>
            <a:lvl1pPr eaLnBrk="0" hangingPunct="0">
              <a:spcBef>
                <a:spcPct val="20000"/>
              </a:spcBef>
              <a:buClr>
                <a:srgbClr val="CC0000"/>
              </a:buClr>
              <a:buChar char="•"/>
              <a:defRPr sz="2800">
                <a:solidFill>
                  <a:schemeClr val="tx1"/>
                </a:solidFill>
                <a:latin typeface="Tw Cen MT" panose="020B0602020104020603" pitchFamily="34" charset="0"/>
              </a:defRPr>
            </a:lvl1pPr>
            <a:lvl2pPr marL="742950" indent="-285750" eaLnBrk="0" hangingPunct="0">
              <a:spcBef>
                <a:spcPct val="20000"/>
              </a:spcBef>
              <a:buChar char="–"/>
              <a:defRPr sz="2400">
                <a:solidFill>
                  <a:schemeClr val="tx1"/>
                </a:solidFill>
                <a:latin typeface="Tw Cen MT" panose="020B0602020104020603" pitchFamily="34" charset="0"/>
              </a:defRPr>
            </a:lvl2pPr>
            <a:lvl3pPr marL="1143000" indent="-228600" eaLnBrk="0" hangingPunct="0">
              <a:spcBef>
                <a:spcPct val="20000"/>
              </a:spcBef>
              <a:buChar char="•"/>
              <a:defRPr sz="2000">
                <a:solidFill>
                  <a:schemeClr val="tx1"/>
                </a:solidFill>
                <a:latin typeface="Tw Cen MT" panose="020B0602020104020603" pitchFamily="34" charset="0"/>
              </a:defRPr>
            </a:lvl3pPr>
            <a:lvl4pPr marL="1600200" indent="-228600" eaLnBrk="0" hangingPunct="0">
              <a:spcBef>
                <a:spcPct val="20000"/>
              </a:spcBef>
              <a:buChar char="–"/>
              <a:defRPr sz="2000">
                <a:solidFill>
                  <a:schemeClr val="tx1"/>
                </a:solidFill>
                <a:latin typeface="Tw Cen MT" panose="020B0602020104020603" pitchFamily="34" charset="0"/>
              </a:defRPr>
            </a:lvl4pPr>
            <a:lvl5pPr marL="2057400" indent="-228600" eaLnBrk="0" hangingPunct="0">
              <a:spcBef>
                <a:spcPct val="20000"/>
              </a:spcBef>
              <a:buChar char="»"/>
              <a:defRPr sz="2000">
                <a:solidFill>
                  <a:schemeClr val="tx1"/>
                </a:solidFill>
                <a:latin typeface="Tw Cen MT" panose="020B0602020104020603" pitchFamily="34" charset="0"/>
              </a:defRPr>
            </a:lvl5pPr>
            <a:lvl6pPr marL="2514600" indent="-228600" eaLnBrk="0" fontAlgn="base" hangingPunct="0">
              <a:spcBef>
                <a:spcPct val="20000"/>
              </a:spcBef>
              <a:spcAft>
                <a:spcPct val="0"/>
              </a:spcAft>
              <a:buChar char="»"/>
              <a:defRPr sz="2000">
                <a:solidFill>
                  <a:schemeClr val="tx1"/>
                </a:solidFill>
                <a:latin typeface="Tw Cen MT" panose="020B0602020104020603" pitchFamily="34" charset="0"/>
              </a:defRPr>
            </a:lvl6pPr>
            <a:lvl7pPr marL="2971800" indent="-228600" eaLnBrk="0" fontAlgn="base" hangingPunct="0">
              <a:spcBef>
                <a:spcPct val="20000"/>
              </a:spcBef>
              <a:spcAft>
                <a:spcPct val="0"/>
              </a:spcAft>
              <a:buChar char="»"/>
              <a:defRPr sz="2000">
                <a:solidFill>
                  <a:schemeClr val="tx1"/>
                </a:solidFill>
                <a:latin typeface="Tw Cen MT" panose="020B0602020104020603" pitchFamily="34" charset="0"/>
              </a:defRPr>
            </a:lvl7pPr>
            <a:lvl8pPr marL="3429000" indent="-228600" eaLnBrk="0" fontAlgn="base" hangingPunct="0">
              <a:spcBef>
                <a:spcPct val="20000"/>
              </a:spcBef>
              <a:spcAft>
                <a:spcPct val="0"/>
              </a:spcAft>
              <a:buChar char="»"/>
              <a:defRPr sz="2000">
                <a:solidFill>
                  <a:schemeClr val="tx1"/>
                </a:solidFill>
                <a:latin typeface="Tw Cen MT" panose="020B0602020104020603" pitchFamily="34" charset="0"/>
              </a:defRPr>
            </a:lvl8pPr>
            <a:lvl9pPr marL="3886200" indent="-228600" eaLnBrk="0" fontAlgn="base" hangingPunct="0">
              <a:spcBef>
                <a:spcPct val="20000"/>
              </a:spcBef>
              <a:spcAft>
                <a:spcPct val="0"/>
              </a:spcAft>
              <a:buChar char="»"/>
              <a:defRPr sz="2000">
                <a:solidFill>
                  <a:schemeClr val="tx1"/>
                </a:solidFill>
                <a:latin typeface="Tw Cen MT" panose="020B0602020104020603" pitchFamily="34" charset="0"/>
              </a:defRPr>
            </a:lvl9pPr>
          </a:lstStyle>
          <a:p>
            <a:pPr algn="ctr" eaLnBrk="1" hangingPunct="1">
              <a:spcBef>
                <a:spcPct val="0"/>
              </a:spcBef>
              <a:buClrTx/>
              <a:buFontTx/>
              <a:buNone/>
            </a:pPr>
            <a:r>
              <a:rPr lang="et-EE" altLang="zh-CN" sz="1200">
                <a:latin typeface="Gill Sans MT" panose="020B0502020104020203" pitchFamily="34" charset="0"/>
                <a:ea typeface="SimSun" panose="02010600030101010101" pitchFamily="2" charset="-122"/>
              </a:rPr>
              <a:t>NOORTE SIIRDUMINE TÖÖTURULE</a:t>
            </a:r>
            <a:endParaRPr lang="et-EE" altLang="et-EE" sz="1800">
              <a:latin typeface="Arial" panose="020B0604020202020204" pitchFamily="34" charset="0"/>
            </a:endParaRPr>
          </a:p>
        </p:txBody>
      </p:sp>
      <p:sp>
        <p:nvSpPr>
          <p:cNvPr id="21509" name="Rectangle 40"/>
          <p:cNvSpPr>
            <a:spLocks noChangeArrowheads="1"/>
          </p:cNvSpPr>
          <p:nvPr/>
        </p:nvSpPr>
        <p:spPr bwMode="auto">
          <a:xfrm>
            <a:off x="2424113" y="5155297"/>
            <a:ext cx="603248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lr>
                <a:srgbClr val="CC0000"/>
              </a:buClr>
              <a:buChar char="•"/>
              <a:defRPr sz="2800">
                <a:solidFill>
                  <a:schemeClr val="tx1"/>
                </a:solidFill>
                <a:latin typeface="Tw Cen MT" panose="020B0602020104020603" pitchFamily="34" charset="0"/>
              </a:defRPr>
            </a:lvl1pPr>
            <a:lvl2pPr marL="742950" indent="-285750" eaLnBrk="0" hangingPunct="0">
              <a:spcBef>
                <a:spcPct val="20000"/>
              </a:spcBef>
              <a:buChar char="–"/>
              <a:defRPr sz="2400">
                <a:solidFill>
                  <a:schemeClr val="tx1"/>
                </a:solidFill>
                <a:latin typeface="Tw Cen MT" panose="020B0602020104020603" pitchFamily="34" charset="0"/>
              </a:defRPr>
            </a:lvl2pPr>
            <a:lvl3pPr marL="1143000" indent="-228600" eaLnBrk="0" hangingPunct="0">
              <a:spcBef>
                <a:spcPct val="20000"/>
              </a:spcBef>
              <a:buChar char="•"/>
              <a:defRPr sz="2000">
                <a:solidFill>
                  <a:schemeClr val="tx1"/>
                </a:solidFill>
                <a:latin typeface="Tw Cen MT" panose="020B0602020104020603" pitchFamily="34" charset="0"/>
              </a:defRPr>
            </a:lvl3pPr>
            <a:lvl4pPr marL="1600200" indent="-228600" eaLnBrk="0" hangingPunct="0">
              <a:spcBef>
                <a:spcPct val="20000"/>
              </a:spcBef>
              <a:buChar char="–"/>
              <a:defRPr sz="2000">
                <a:solidFill>
                  <a:schemeClr val="tx1"/>
                </a:solidFill>
                <a:latin typeface="Tw Cen MT" panose="020B0602020104020603" pitchFamily="34" charset="0"/>
              </a:defRPr>
            </a:lvl4pPr>
            <a:lvl5pPr marL="2057400" indent="-228600" eaLnBrk="0" hangingPunct="0">
              <a:spcBef>
                <a:spcPct val="20000"/>
              </a:spcBef>
              <a:buChar char="»"/>
              <a:defRPr sz="2000">
                <a:solidFill>
                  <a:schemeClr val="tx1"/>
                </a:solidFill>
                <a:latin typeface="Tw Cen MT" panose="020B0602020104020603" pitchFamily="34" charset="0"/>
              </a:defRPr>
            </a:lvl5pPr>
            <a:lvl6pPr marL="2514600" indent="-228600" eaLnBrk="0" fontAlgn="base" hangingPunct="0">
              <a:spcBef>
                <a:spcPct val="20000"/>
              </a:spcBef>
              <a:spcAft>
                <a:spcPct val="0"/>
              </a:spcAft>
              <a:buChar char="»"/>
              <a:defRPr sz="2000">
                <a:solidFill>
                  <a:schemeClr val="tx1"/>
                </a:solidFill>
                <a:latin typeface="Tw Cen MT" panose="020B0602020104020603" pitchFamily="34" charset="0"/>
              </a:defRPr>
            </a:lvl6pPr>
            <a:lvl7pPr marL="2971800" indent="-228600" eaLnBrk="0" fontAlgn="base" hangingPunct="0">
              <a:spcBef>
                <a:spcPct val="20000"/>
              </a:spcBef>
              <a:spcAft>
                <a:spcPct val="0"/>
              </a:spcAft>
              <a:buChar char="»"/>
              <a:defRPr sz="2000">
                <a:solidFill>
                  <a:schemeClr val="tx1"/>
                </a:solidFill>
                <a:latin typeface="Tw Cen MT" panose="020B0602020104020603" pitchFamily="34" charset="0"/>
              </a:defRPr>
            </a:lvl7pPr>
            <a:lvl8pPr marL="3429000" indent="-228600" eaLnBrk="0" fontAlgn="base" hangingPunct="0">
              <a:spcBef>
                <a:spcPct val="20000"/>
              </a:spcBef>
              <a:spcAft>
                <a:spcPct val="0"/>
              </a:spcAft>
              <a:buChar char="»"/>
              <a:defRPr sz="2000">
                <a:solidFill>
                  <a:schemeClr val="tx1"/>
                </a:solidFill>
                <a:latin typeface="Tw Cen MT" panose="020B0602020104020603" pitchFamily="34" charset="0"/>
              </a:defRPr>
            </a:lvl8pPr>
            <a:lvl9pPr marL="3886200" indent="-228600" eaLnBrk="0" fontAlgn="base" hangingPunct="0">
              <a:spcBef>
                <a:spcPct val="20000"/>
              </a:spcBef>
              <a:spcAft>
                <a:spcPct val="0"/>
              </a:spcAft>
              <a:buChar char="»"/>
              <a:defRPr sz="2000">
                <a:solidFill>
                  <a:schemeClr val="tx1"/>
                </a:solidFill>
                <a:latin typeface="Tw Cen MT" panose="020B0602020104020603" pitchFamily="34" charset="0"/>
              </a:defRPr>
            </a:lvl9pPr>
          </a:lstStyle>
          <a:p>
            <a:pPr eaLnBrk="1" hangingPunct="1">
              <a:spcBef>
                <a:spcPct val="0"/>
              </a:spcBef>
              <a:buClrTx/>
              <a:buFontTx/>
              <a:buNone/>
            </a:pPr>
            <a:r>
              <a:rPr lang="et-EE" altLang="et-EE" sz="1800" dirty="0" smtClean="0">
                <a:latin typeface="Arial" panose="020B0604020202020204" pitchFamily="34" charset="0"/>
              </a:rPr>
              <a:t>NEET-noorte </a:t>
            </a:r>
            <a:r>
              <a:rPr lang="et-EE" altLang="et-EE" sz="1800" dirty="0">
                <a:latin typeface="Arial" panose="020B0604020202020204" pitchFamily="34" charset="0"/>
              </a:rPr>
              <a:t>ühiskonda integreerimise poliitikaraamistik. </a:t>
            </a:r>
          </a:p>
          <a:p>
            <a:pPr eaLnBrk="1" hangingPunct="1">
              <a:spcBef>
                <a:spcPct val="0"/>
              </a:spcBef>
              <a:buClrTx/>
              <a:buFontTx/>
              <a:buNone/>
            </a:pPr>
            <a:r>
              <a:rPr lang="et-EE" altLang="et-EE" sz="1800" dirty="0">
                <a:latin typeface="Arial" panose="020B0604020202020204" pitchFamily="34" charset="0"/>
              </a:rPr>
              <a:t>Allikas:  </a:t>
            </a:r>
            <a:r>
              <a:rPr lang="et-EE" altLang="et-EE" sz="1800" dirty="0" err="1">
                <a:latin typeface="Arial" panose="020B0604020202020204" pitchFamily="34" charset="0"/>
              </a:rPr>
              <a:t>Eurofound</a:t>
            </a:r>
            <a:r>
              <a:rPr lang="et-EE" altLang="et-EE" sz="1800" dirty="0">
                <a:latin typeface="Arial" panose="020B0604020202020204" pitchFamily="34" charset="0"/>
              </a:rPr>
              <a:t> 2012: 108.</a:t>
            </a:r>
          </a:p>
        </p:txBody>
      </p:sp>
    </p:spTree>
    <p:extLst>
      <p:ext uri="{BB962C8B-B14F-4D97-AF65-F5344CB8AC3E}">
        <p14:creationId xmlns:p14="http://schemas.microsoft.com/office/powerpoint/2010/main" val="2865791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TUGILA Logiraamat</a:t>
            </a:r>
            <a:endParaRPr lang="et-EE" dirty="0"/>
          </a:p>
        </p:txBody>
      </p:sp>
      <p:sp>
        <p:nvSpPr>
          <p:cNvPr id="3" name="Sisu kohatäide 2"/>
          <p:cNvSpPr>
            <a:spLocks noGrp="1"/>
          </p:cNvSpPr>
          <p:nvPr>
            <p:ph idx="1"/>
          </p:nvPr>
        </p:nvSpPr>
        <p:spPr/>
        <p:txBody>
          <a:bodyPr/>
          <a:lstStyle/>
          <a:p>
            <a:r>
              <a:rPr lang="et-EE" dirty="0" smtClean="0"/>
              <a:t>LOGIRAAMAT – elektroonne arvepidamine programmis osalevate noorte kohta, töövahend.  </a:t>
            </a:r>
          </a:p>
          <a:p>
            <a:r>
              <a:rPr lang="et-EE" dirty="0" smtClean="0"/>
              <a:t>Võimalus kogunevaid andmeid ja selle alusel moodustuvat statistikat rakendada kaardistamiseks, protsessi analüüsimiseks ja programmi efektiivsuse hindamiseks. </a:t>
            </a:r>
          </a:p>
          <a:p>
            <a:r>
              <a:rPr lang="et-EE" dirty="0" smtClean="0"/>
              <a:t>Eesmärk tuua esile programmis osalevate noorte profiil, kes nad on, millise taustaga, milline on ressursside vajadus, millised eesmärgid ja programmid, kellega tehakse koostööd,  millised on arendatavad pädevused, kuhu on noor jõudnud 6. kuud hiljem. </a:t>
            </a:r>
            <a:endParaRPr lang="et-EE" dirty="0"/>
          </a:p>
        </p:txBody>
      </p:sp>
    </p:spTree>
    <p:extLst>
      <p:ext uri="{BB962C8B-B14F-4D97-AF65-F5344CB8AC3E}">
        <p14:creationId xmlns:p14="http://schemas.microsoft.com/office/powerpoint/2010/main" val="2482675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endParaRPr lang="et-EE" dirty="0"/>
          </a:p>
        </p:txBody>
      </p:sp>
      <p:graphicFrame>
        <p:nvGraphicFramePr>
          <p:cNvPr id="4" name="Chart 1"/>
          <p:cNvGraphicFramePr>
            <a:graphicFrameLocks noGrp="1"/>
          </p:cNvGraphicFramePr>
          <p:nvPr>
            <p:ph idx="1"/>
          </p:nvPr>
        </p:nvGraphicFramePr>
        <p:xfrm>
          <a:off x="1066800" y="694266"/>
          <a:ext cx="10028061" cy="533964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5198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Logiraamatust saadav informatsioon</a:t>
            </a:r>
            <a:endParaRPr lang="et-EE" dirty="0"/>
          </a:p>
        </p:txBody>
      </p:sp>
      <p:sp>
        <p:nvSpPr>
          <p:cNvPr id="3" name="Sisu kohatäide 2"/>
          <p:cNvSpPr>
            <a:spLocks noGrp="1"/>
          </p:cNvSpPr>
          <p:nvPr>
            <p:ph idx="1"/>
          </p:nvPr>
        </p:nvSpPr>
        <p:spPr/>
        <p:txBody>
          <a:bodyPr/>
          <a:lstStyle/>
          <a:p>
            <a:r>
              <a:rPr lang="et-EE" dirty="0" smtClean="0"/>
              <a:t>Seisuga 31.12.2016 on sissekanded 1778 noore kohta</a:t>
            </a:r>
          </a:p>
          <a:p>
            <a:pPr lvl="1"/>
            <a:r>
              <a:rPr lang="et-EE" dirty="0" smtClean="0"/>
              <a:t>Andmed puuduvad:</a:t>
            </a:r>
          </a:p>
          <a:p>
            <a:pPr lvl="2"/>
            <a:r>
              <a:rPr lang="et-EE" dirty="0" smtClean="0"/>
              <a:t>68 sugu</a:t>
            </a:r>
          </a:p>
          <a:p>
            <a:pPr lvl="2"/>
            <a:r>
              <a:rPr lang="et-EE" dirty="0" smtClean="0"/>
              <a:t>310 sünniaasta</a:t>
            </a:r>
          </a:p>
          <a:p>
            <a:pPr lvl="2"/>
            <a:r>
              <a:rPr lang="et-EE" dirty="0" smtClean="0"/>
              <a:t>134 elukoht</a:t>
            </a:r>
          </a:p>
          <a:p>
            <a:pPr lvl="2"/>
            <a:r>
              <a:rPr lang="et-EE" dirty="0" smtClean="0"/>
              <a:t>548 seotus põhiprogrammiga</a:t>
            </a:r>
          </a:p>
          <a:p>
            <a:pPr lvl="2"/>
            <a:r>
              <a:rPr lang="et-EE" dirty="0" smtClean="0"/>
              <a:t>308 haridus</a:t>
            </a:r>
          </a:p>
          <a:p>
            <a:pPr lvl="2"/>
            <a:r>
              <a:rPr lang="et-EE" dirty="0" smtClean="0"/>
              <a:t>702 takistused</a:t>
            </a:r>
          </a:p>
          <a:p>
            <a:pPr lvl="2"/>
            <a:r>
              <a:rPr lang="et-EE" dirty="0" smtClean="0"/>
              <a:t>jne</a:t>
            </a:r>
            <a:endParaRPr lang="et-EE" dirty="0"/>
          </a:p>
        </p:txBody>
      </p:sp>
    </p:spTree>
    <p:extLst>
      <p:ext uri="{BB962C8B-B14F-4D97-AF65-F5344CB8AC3E}">
        <p14:creationId xmlns:p14="http://schemas.microsoft.com/office/powerpoint/2010/main" val="868286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1278596" y="137112"/>
            <a:ext cx="9603275" cy="1049235"/>
          </a:xfrm>
        </p:spPr>
        <p:txBody>
          <a:bodyPr/>
          <a:lstStyle/>
          <a:p>
            <a:r>
              <a:rPr lang="et-EE" dirty="0" smtClean="0"/>
              <a:t>Kes on NEET-noor?</a:t>
            </a:r>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2609964365"/>
              </p:ext>
            </p:extLst>
          </p:nvPr>
        </p:nvGraphicFramePr>
        <p:xfrm>
          <a:off x="775137" y="924911"/>
          <a:ext cx="10515600" cy="50659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628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838200" y="365125"/>
            <a:ext cx="10515600" cy="717441"/>
          </a:xfrm>
        </p:spPr>
        <p:txBody>
          <a:bodyPr>
            <a:normAutofit fontScale="90000"/>
          </a:bodyPr>
          <a:lstStyle/>
          <a:p>
            <a:r>
              <a:rPr lang="et-EE" dirty="0" smtClean="0"/>
              <a:t>Programmis osalevate noorte jaotus vanuse ja soo alusel (n=1432)</a:t>
            </a:r>
            <a:endParaRPr lang="et-EE" dirty="0"/>
          </a:p>
        </p:txBody>
      </p:sp>
      <p:graphicFrame>
        <p:nvGraphicFramePr>
          <p:cNvPr id="4" name="Sisu kohatäide 3"/>
          <p:cNvGraphicFramePr>
            <a:graphicFrameLocks noGrp="1"/>
          </p:cNvGraphicFramePr>
          <p:nvPr>
            <p:ph idx="1"/>
            <p:extLst>
              <p:ext uri="{D42A27DB-BD31-4B8C-83A1-F6EECF244321}">
                <p14:modId xmlns:p14="http://schemas.microsoft.com/office/powerpoint/2010/main" val="114778815"/>
              </p:ext>
            </p:extLst>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79516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lstStyle/>
          <a:p>
            <a:r>
              <a:rPr lang="et-EE" dirty="0" smtClean="0"/>
              <a:t>PIIRKONDLIK VAADE</a:t>
            </a:r>
            <a:endParaRPr lang="et-EE" dirty="0"/>
          </a:p>
        </p:txBody>
      </p:sp>
      <p:sp>
        <p:nvSpPr>
          <p:cNvPr id="5" name="Sisu kohatäide 4"/>
          <p:cNvSpPr>
            <a:spLocks noGrp="1"/>
          </p:cNvSpPr>
          <p:nvPr>
            <p:ph idx="1"/>
          </p:nvPr>
        </p:nvSpPr>
        <p:spPr/>
        <p:txBody>
          <a:bodyPr/>
          <a:lstStyle/>
          <a:p>
            <a:endParaRPr lang="et-EE"/>
          </a:p>
        </p:txBody>
      </p:sp>
      <p:graphicFrame>
        <p:nvGraphicFramePr>
          <p:cNvPr id="6" name="Chart 1"/>
          <p:cNvGraphicFramePr>
            <a:graphicFrameLocks/>
          </p:cNvGraphicFramePr>
          <p:nvPr/>
        </p:nvGraphicFramePr>
        <p:xfrm>
          <a:off x="1760483" y="1481959"/>
          <a:ext cx="7583213" cy="460878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446404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TM10001114[[fn=Galerii]]</Template>
  <TotalTime>301</TotalTime>
  <Words>440</Words>
  <Application>Microsoft Office PowerPoint</Application>
  <PresentationFormat>Laiekraan</PresentationFormat>
  <Paragraphs>115</Paragraphs>
  <Slides>24</Slides>
  <Notes>0</Notes>
  <HiddenSlides>0</HiddenSlides>
  <MMClips>0</MMClips>
  <ScaleCrop>false</ScaleCrop>
  <HeadingPairs>
    <vt:vector size="6" baseType="variant">
      <vt:variant>
        <vt:lpstr>Kasutatud fondid</vt:lpstr>
      </vt:variant>
      <vt:variant>
        <vt:i4>5</vt:i4>
      </vt:variant>
      <vt:variant>
        <vt:lpstr>Kujundus</vt:lpstr>
      </vt:variant>
      <vt:variant>
        <vt:i4>1</vt:i4>
      </vt:variant>
      <vt:variant>
        <vt:lpstr>Slaidipealkirjad</vt:lpstr>
      </vt:variant>
      <vt:variant>
        <vt:i4>24</vt:i4>
      </vt:variant>
    </vt:vector>
  </HeadingPairs>
  <TitlesOfParts>
    <vt:vector size="30" baseType="lpstr">
      <vt:lpstr>SimSun</vt:lpstr>
      <vt:lpstr>Arial</vt:lpstr>
      <vt:lpstr>Calibri</vt:lpstr>
      <vt:lpstr>Gill Sans MT</vt:lpstr>
      <vt:lpstr>Times New Roman</vt:lpstr>
      <vt:lpstr>Gallery</vt:lpstr>
      <vt:lpstr>NEET-noorte portfoolio tutvustus noortekeskuste logiraamatu põhjal</vt:lpstr>
      <vt:lpstr>Taustast: NEET-noorte klassikaline jaotus</vt:lpstr>
      <vt:lpstr>Mida saaks teha? </vt:lpstr>
      <vt:lpstr>TUGILA Logiraamat</vt:lpstr>
      <vt:lpstr>PowerPointi esitlus</vt:lpstr>
      <vt:lpstr>Logiraamatust saadav informatsioon</vt:lpstr>
      <vt:lpstr>Kes on NEET-noor?</vt:lpstr>
      <vt:lpstr>Programmis osalevate noorte jaotus vanuse ja soo alusel (n=1432)</vt:lpstr>
      <vt:lpstr>PIIRKONDLIK VAADE</vt:lpstr>
      <vt:lpstr>Noorte haridusprofiil (n=1439)</vt:lpstr>
      <vt:lpstr>Jaotus hariduse ja soo lõikes (n=1405)</vt:lpstr>
      <vt:lpstr>Jaotus hariduse ja vanuse lõikes, n=1268</vt:lpstr>
      <vt:lpstr>Mittetöötamine (n=613)</vt:lpstr>
      <vt:lpstr>Mittetöötamine vanuse lõikes (n=562)</vt:lpstr>
      <vt:lpstr>RISKIFAKTORID ehk TAKISTUSED</vt:lpstr>
      <vt:lpstr>RISKIFAKtorID</vt:lpstr>
      <vt:lpstr>EESMÄRK VANUSE LÕIKES</vt:lpstr>
      <vt:lpstr>EesmärK JA PROGNOOSItUD AEG TÄITMISEKS</vt:lpstr>
      <vt:lpstr>EESMÄRK ja noore haridus</vt:lpstr>
      <vt:lpstr>NOORTE JAGUNEMINE 5 klastrisse vastavalt TEGEVUSKAARtIDELE, toetuSELE</vt:lpstr>
      <vt:lpstr>Programmi läbinud</vt:lpstr>
      <vt:lpstr>Eesmärk ja selle täitumine</vt:lpstr>
      <vt:lpstr>PÕHIJÄRELDUSED</vt:lpstr>
      <vt:lpstr>TÄNAN KUULAMAST!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NEET-noorte profiil</dc:title>
  <dc:creator>Kairi</dc:creator>
  <cp:lastModifiedBy>Kairi</cp:lastModifiedBy>
  <cp:revision>23</cp:revision>
  <dcterms:created xsi:type="dcterms:W3CDTF">2017-02-28T06:26:40Z</dcterms:created>
  <dcterms:modified xsi:type="dcterms:W3CDTF">2017-02-28T23:14:42Z</dcterms:modified>
</cp:coreProperties>
</file>