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76" r:id="rId10"/>
    <p:sldId id="263" r:id="rId11"/>
    <p:sldId id="264" r:id="rId12"/>
    <p:sldId id="265" r:id="rId13"/>
    <p:sldId id="266" r:id="rId14"/>
    <p:sldId id="267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3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t-EE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11/9/16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A4A6734C-E115-4BC5-9FB0-F9BF6FABFDA0}" type="datetimeFigureOut">
              <a:rPr lang="en-US" smtClean="0"/>
              <a:pPr/>
              <a:t>11/9/16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t-EE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t-E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t-EE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11/9/16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11/9/16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11/9/16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11/9/16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A4A6734C-E115-4BC5-9FB0-F9BF6FABFDA0}" type="datetimeFigureOut">
              <a:rPr lang="en-US" smtClean="0"/>
              <a:pPr/>
              <a:t>11/9/16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4A6734C-E115-4BC5-9FB0-F9BF6FABFDA0}" type="datetimeFigureOut">
              <a:rPr lang="en-US" smtClean="0"/>
              <a:pPr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  <p:sldLayoutId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oodusegakoos.ee/kuhuminna/matkatee/perakula-aegviidu-ahijarve-matkatee" TargetMode="External"/><Relationship Id="rId3" Type="http://schemas.openxmlformats.org/officeDocument/2006/relationships/hyperlink" Target="http://loodusegakoos.ee/kuhuminna/matkatee/oandu-ikla-matkatee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v100.ee/et/kas-hundil-pojad-voi-kutsikad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ullar.pold@gmail.com" TargetMode="External"/><Relationship Id="rId3" Type="http://schemas.openxmlformats.org/officeDocument/2006/relationships/hyperlink" Target="mailto:paaskristi@gmail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275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EELARVE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95147248"/>
              </p:ext>
            </p:extLst>
          </p:nvPr>
        </p:nvGraphicFramePr>
        <p:xfrm>
          <a:off x="765175" y="1922677"/>
          <a:ext cx="7612064" cy="4681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3016"/>
                <a:gridCol w="1903016"/>
                <a:gridCol w="1903016"/>
                <a:gridCol w="190301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KULU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OMA/KAAS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KÜSK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KOKKU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Projektijuht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1505,25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1505,25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Noorsootöötaja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töötasu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6188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6188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Transport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680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1680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Toitlustus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3180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4280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Majutus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1645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1645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Varustuse</a:t>
                      </a:r>
                      <a:r>
                        <a:rPr lang="en-US" sz="1600" dirty="0" smtClean="0"/>
                        <a:t> rent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1729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1729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Varustuse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ost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RMK </a:t>
                      </a:r>
                      <a:r>
                        <a:rPr lang="en-US" sz="1600" dirty="0" err="1" smtClean="0"/>
                        <a:t>programmid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490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490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Koolitused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Üldkulud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KOKKU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12968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5550,25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18518,25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6250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EELARVE SELGITUS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et-EE" b="1" dirty="0">
                <a:effectLst/>
              </a:rPr>
              <a:t>Noorsootöötajate/matkajuhtide töötasu</a:t>
            </a:r>
            <a:endParaRPr lang="cs-CZ" dirty="0">
              <a:effectLst/>
            </a:endParaRPr>
          </a:p>
          <a:p>
            <a:r>
              <a:rPr lang="et-EE" dirty="0">
                <a:effectLst/>
              </a:rPr>
              <a:t>Noorsootöötajate töötasu arvestamisel lähtutakse miinimumpalgast, sest töötasud on üle-eestiliselt väga erinevad, samuti erinevad matkade kestused. Miinimumpalga 2,54 eurot puhul on kogukulu tööandjale 3,40. Kontrollmatkal kodu ümbruses on arvestatud keskmiselt 3-tunnise matkaga, mida juhendavad 100 noorsootöötajat. Lisaks matkale toimuvad eel- ja järeltegevused, millele kulub arvestuslikult 2 tundi. </a:t>
            </a:r>
            <a:endParaRPr lang="cs-CZ" dirty="0">
              <a:effectLst/>
            </a:endParaRPr>
          </a:p>
          <a:p>
            <a:pPr lvl="0"/>
            <a:r>
              <a:rPr lang="et-EE" dirty="0">
                <a:effectLst/>
              </a:rPr>
              <a:t>3,40 eurot  x 5 tundi x 100 = 1700 eurot</a:t>
            </a:r>
            <a:endParaRPr lang="cs-CZ" dirty="0">
              <a:effectLst/>
            </a:endParaRPr>
          </a:p>
          <a:p>
            <a:r>
              <a:rPr lang="et-EE" dirty="0">
                <a:effectLst/>
              </a:rPr>
              <a:t>Matka põhietappide puhul on arvestatud keskmiselt 8-tunnise matkapäevaga, millele lisandub ühe 8-tunnise tööpäeva jagu eel- ja järeltegevuste aega.</a:t>
            </a:r>
            <a:endParaRPr lang="cs-CZ" dirty="0">
              <a:effectLst/>
            </a:endParaRPr>
          </a:p>
          <a:p>
            <a:pPr lvl="0"/>
            <a:r>
              <a:rPr lang="et-EE" dirty="0">
                <a:effectLst/>
              </a:rPr>
              <a:t>Ühepäevased matkad: 3,40 eurot  x 16 tundi x 30 inimest = 1632 eurot</a:t>
            </a:r>
            <a:endParaRPr lang="cs-CZ" dirty="0">
              <a:effectLst/>
            </a:endParaRPr>
          </a:p>
          <a:p>
            <a:pPr lvl="0"/>
            <a:r>
              <a:rPr lang="et-EE" dirty="0">
                <a:effectLst/>
              </a:rPr>
              <a:t>Kahepäevased matkad: 3,40 eurot  x 24 tundi x 20 inimest = 1632 eurot</a:t>
            </a:r>
            <a:endParaRPr lang="cs-CZ" dirty="0">
              <a:effectLst/>
            </a:endParaRPr>
          </a:p>
          <a:p>
            <a:pPr lvl="0"/>
            <a:r>
              <a:rPr lang="et-EE" dirty="0">
                <a:effectLst/>
              </a:rPr>
              <a:t>Kolmepäevased matkad: 3,40 eurot x 32 tundi x 10 inimest = 1088 eurot</a:t>
            </a:r>
            <a:endParaRPr lang="cs-CZ" dirty="0">
              <a:effectLst/>
            </a:endParaRPr>
          </a:p>
          <a:p>
            <a:pPr lvl="0"/>
            <a:r>
              <a:rPr lang="et-EE" dirty="0">
                <a:effectLst/>
              </a:rPr>
              <a:t>Neljapäevased matkad: 3,40 eurot x 40 tundi x 1 inimene = 136 eurot</a:t>
            </a:r>
            <a:endParaRPr lang="cs-CZ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6255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EELARVE SELGITUS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et-EE" b="1" dirty="0">
                <a:effectLst/>
              </a:rPr>
              <a:t>Transport</a:t>
            </a:r>
            <a:endParaRPr lang="cs-CZ" dirty="0">
              <a:effectLst/>
            </a:endParaRPr>
          </a:p>
          <a:p>
            <a:r>
              <a:rPr lang="et-EE" dirty="0">
                <a:effectLst/>
              </a:rPr>
              <a:t>Igas matkagrupis osaleb keskmiselt 6 inimest. Iga grupiliikme kohta on arvestatud 4-5 eurot ühistranspordi piletiraha. </a:t>
            </a:r>
            <a:endParaRPr lang="cs-CZ" dirty="0">
              <a:effectLst/>
            </a:endParaRPr>
          </a:p>
          <a:p>
            <a:pPr lvl="0"/>
            <a:r>
              <a:rPr lang="et-EE" dirty="0">
                <a:effectLst/>
              </a:rPr>
              <a:t>1-päevased matkad: 30 gruppi x 6 inimest x 4 eurot = 720 eurot</a:t>
            </a:r>
            <a:endParaRPr lang="cs-CZ" dirty="0">
              <a:effectLst/>
            </a:endParaRPr>
          </a:p>
          <a:p>
            <a:pPr lvl="0"/>
            <a:r>
              <a:rPr lang="et-EE" dirty="0">
                <a:effectLst/>
              </a:rPr>
              <a:t>2-päevased matkad: 20 gruppi x 6 inimest x 5 eurot = 600 eurot</a:t>
            </a:r>
            <a:endParaRPr lang="cs-CZ" dirty="0">
              <a:effectLst/>
            </a:endParaRPr>
          </a:p>
          <a:p>
            <a:pPr lvl="0"/>
            <a:r>
              <a:rPr lang="et-EE" dirty="0">
                <a:effectLst/>
              </a:rPr>
              <a:t>3-päevased matkad: 10 gruppi x 6 inimest x 5 eurot = 300 eurot</a:t>
            </a:r>
            <a:endParaRPr lang="cs-CZ" dirty="0">
              <a:effectLst/>
            </a:endParaRPr>
          </a:p>
          <a:p>
            <a:pPr lvl="0"/>
            <a:r>
              <a:rPr lang="et-EE" dirty="0">
                <a:effectLst/>
              </a:rPr>
              <a:t>4-päevased matkad:   1 grupp x 6 inimest x 5 eurot = 60 eurot</a:t>
            </a:r>
            <a:endParaRPr lang="cs-CZ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7910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EELARVE SELGITUS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et-EE" sz="3800" b="1" dirty="0">
                <a:effectLst/>
              </a:rPr>
              <a:t>Toitlustus</a:t>
            </a:r>
            <a:endParaRPr lang="cs-CZ" sz="3800" dirty="0">
              <a:effectLst/>
            </a:endParaRPr>
          </a:p>
          <a:p>
            <a:pPr>
              <a:buNone/>
            </a:pPr>
            <a:r>
              <a:rPr lang="et-EE" dirty="0">
                <a:effectLst/>
              </a:rPr>
              <a:t>Toitlustuse planeerimisel on arvestatud, et ühe matkapäeva toidumaksumus </a:t>
            </a:r>
            <a:r>
              <a:rPr lang="et-EE" dirty="0" smtClean="0">
                <a:effectLst/>
              </a:rPr>
              <a:t>osaleja kohta </a:t>
            </a:r>
            <a:r>
              <a:rPr lang="et-EE" dirty="0">
                <a:effectLst/>
              </a:rPr>
              <a:t>on 7 eurot. Ühepäevaste matkade toitlustamine toimub omafinantseeringuna ning see ei kajastu projekti eelarves. Toitlustuse maksumus vahekohtumistel ja 4-päevasel matkal on 10 eurot/inimene. </a:t>
            </a:r>
            <a:endParaRPr lang="cs-CZ" dirty="0" smtClean="0">
              <a:effectLst/>
            </a:endParaRPr>
          </a:p>
          <a:p>
            <a:pPr lvl="0"/>
            <a:r>
              <a:rPr lang="et-EE" dirty="0" smtClean="0">
                <a:effectLst/>
              </a:rPr>
              <a:t>Vahekohtumine </a:t>
            </a:r>
            <a:r>
              <a:rPr lang="et-EE" dirty="0">
                <a:effectLst/>
              </a:rPr>
              <a:t>RMK Simisalu Loodusmajas: 10 eurot x 40 osalejat = 400 eurot </a:t>
            </a:r>
            <a:endParaRPr lang="cs-CZ" dirty="0">
              <a:effectLst/>
            </a:endParaRPr>
          </a:p>
          <a:p>
            <a:pPr lvl="0"/>
            <a:r>
              <a:rPr lang="et-EE" dirty="0">
                <a:effectLst/>
              </a:rPr>
              <a:t>Vahekohtumine RMK Mäe Loodusmajas: 10 eurot x 20 osalejat = 200 eurot</a:t>
            </a:r>
            <a:endParaRPr lang="cs-CZ" dirty="0">
              <a:effectLst/>
            </a:endParaRPr>
          </a:p>
          <a:p>
            <a:pPr lvl="0"/>
            <a:r>
              <a:rPr lang="cs-CZ" dirty="0" err="1">
                <a:effectLst/>
              </a:rPr>
              <a:t>Vahekohtumine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Karula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rahvuspargi</a:t>
            </a:r>
            <a:r>
              <a:rPr lang="cs-CZ" dirty="0">
                <a:effectLst/>
              </a:rPr>
              <a:t> RMK </a:t>
            </a:r>
            <a:r>
              <a:rPr lang="cs-CZ" dirty="0" err="1">
                <a:effectLst/>
              </a:rPr>
              <a:t>Ähijärve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majutushoones</a:t>
            </a:r>
            <a:r>
              <a:rPr lang="cs-CZ" dirty="0">
                <a:effectLst/>
              </a:rPr>
              <a:t>: 10 </a:t>
            </a:r>
            <a:r>
              <a:rPr lang="cs-CZ" dirty="0" err="1">
                <a:effectLst/>
              </a:rPr>
              <a:t>eurot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x</a:t>
            </a:r>
            <a:r>
              <a:rPr lang="cs-CZ" dirty="0">
                <a:effectLst/>
              </a:rPr>
              <a:t> 30 </a:t>
            </a:r>
            <a:r>
              <a:rPr lang="cs-CZ" dirty="0" err="1">
                <a:effectLst/>
              </a:rPr>
              <a:t>osalejat</a:t>
            </a:r>
            <a:r>
              <a:rPr lang="cs-CZ" dirty="0">
                <a:effectLst/>
              </a:rPr>
              <a:t> = 300 </a:t>
            </a:r>
            <a:r>
              <a:rPr lang="cs-CZ" dirty="0" err="1">
                <a:effectLst/>
              </a:rPr>
              <a:t>eurot</a:t>
            </a:r>
            <a:endParaRPr lang="cs-CZ" dirty="0">
              <a:effectLst/>
            </a:endParaRPr>
          </a:p>
          <a:p>
            <a:pPr lvl="0"/>
            <a:r>
              <a:rPr lang="cs-CZ" dirty="0" err="1">
                <a:effectLst/>
              </a:rPr>
              <a:t>Vahekohtumine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Mändjala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loodusmajas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Saaremaal</a:t>
            </a:r>
            <a:r>
              <a:rPr lang="cs-CZ" dirty="0">
                <a:effectLst/>
              </a:rPr>
              <a:t>: 10 </a:t>
            </a:r>
            <a:r>
              <a:rPr lang="cs-CZ" dirty="0" err="1">
                <a:effectLst/>
              </a:rPr>
              <a:t>eurot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x</a:t>
            </a:r>
            <a:r>
              <a:rPr lang="cs-CZ" dirty="0">
                <a:effectLst/>
              </a:rPr>
              <a:t> 20 </a:t>
            </a:r>
            <a:r>
              <a:rPr lang="cs-CZ" dirty="0" err="1">
                <a:effectLst/>
              </a:rPr>
              <a:t>osalejat</a:t>
            </a:r>
            <a:r>
              <a:rPr lang="cs-CZ" dirty="0">
                <a:effectLst/>
              </a:rPr>
              <a:t> = 200 </a:t>
            </a:r>
            <a:r>
              <a:rPr lang="cs-CZ" dirty="0" err="1">
                <a:effectLst/>
              </a:rPr>
              <a:t>eurot</a:t>
            </a:r>
            <a:endParaRPr lang="cs-CZ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0077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EELARVE SELGITUS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t-EE" b="1" dirty="0">
                <a:effectLst/>
              </a:rPr>
              <a:t>Majutus</a:t>
            </a:r>
            <a:endParaRPr lang="cs-CZ" dirty="0">
              <a:effectLst/>
            </a:endParaRPr>
          </a:p>
          <a:p>
            <a:pPr lvl="0"/>
            <a:r>
              <a:rPr lang="et-EE" dirty="0">
                <a:effectLst/>
              </a:rPr>
              <a:t>Vahekohtumine RMK Simisalu Loodusmajas: 560 eurot</a:t>
            </a:r>
            <a:endParaRPr lang="cs-CZ" dirty="0">
              <a:effectLst/>
            </a:endParaRPr>
          </a:p>
          <a:p>
            <a:pPr lvl="0"/>
            <a:r>
              <a:rPr lang="et-EE" dirty="0">
                <a:effectLst/>
              </a:rPr>
              <a:t>Vahekohtumine RMK Mäe Loodusmajas: 410 eurot</a:t>
            </a:r>
            <a:endParaRPr lang="cs-CZ" dirty="0">
              <a:effectLst/>
            </a:endParaRPr>
          </a:p>
          <a:p>
            <a:pPr lvl="0"/>
            <a:r>
              <a:rPr lang="cs-CZ" dirty="0" err="1">
                <a:effectLst/>
              </a:rPr>
              <a:t>Vahekohtumine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Karula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rahvuspargi</a:t>
            </a:r>
            <a:r>
              <a:rPr lang="cs-CZ" dirty="0">
                <a:effectLst/>
              </a:rPr>
              <a:t> RMK </a:t>
            </a:r>
            <a:r>
              <a:rPr lang="cs-CZ" dirty="0" err="1">
                <a:effectLst/>
              </a:rPr>
              <a:t>majutushoones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Ähijärve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juures</a:t>
            </a:r>
            <a:r>
              <a:rPr lang="cs-CZ" dirty="0">
                <a:effectLst/>
              </a:rPr>
              <a:t>: 310 </a:t>
            </a:r>
            <a:r>
              <a:rPr lang="cs-CZ" dirty="0" err="1">
                <a:effectLst/>
              </a:rPr>
              <a:t>eurot</a:t>
            </a:r>
            <a:endParaRPr lang="cs-CZ" dirty="0">
              <a:effectLst/>
            </a:endParaRPr>
          </a:p>
          <a:p>
            <a:pPr lvl="0"/>
            <a:r>
              <a:rPr lang="cs-CZ" dirty="0" err="1">
                <a:effectLst/>
              </a:rPr>
              <a:t>Vahekohtumine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Mändjala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loodusmajas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Saaremaal</a:t>
            </a:r>
            <a:r>
              <a:rPr lang="cs-CZ" dirty="0">
                <a:effectLst/>
              </a:rPr>
              <a:t>: 365 </a:t>
            </a:r>
            <a:r>
              <a:rPr lang="cs-CZ" dirty="0" err="1">
                <a:effectLst/>
              </a:rPr>
              <a:t>eurot</a:t>
            </a:r>
            <a:endParaRPr lang="cs-CZ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1237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EELARVE SELGITUS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t-EE" b="1" dirty="0">
                <a:effectLst/>
              </a:rPr>
              <a:t>RMK loodusprogrammid</a:t>
            </a:r>
            <a:r>
              <a:rPr lang="et-EE" dirty="0">
                <a:effectLst/>
              </a:rPr>
              <a:t>: 7 programmi x 70 eurot = 490 eurot</a:t>
            </a:r>
            <a:endParaRPr lang="cs-CZ" dirty="0">
              <a:effectLst/>
            </a:endParaRPr>
          </a:p>
          <a:p>
            <a:pPr marL="0" lvl="0" indent="0">
              <a:buNone/>
            </a:pPr>
            <a:r>
              <a:rPr lang="et-EE" b="1" dirty="0">
                <a:effectLst/>
              </a:rPr>
              <a:t>Koolitused </a:t>
            </a:r>
            <a:r>
              <a:rPr lang="et-EE" dirty="0">
                <a:effectLst/>
              </a:rPr>
              <a:t>noorsootöötajate matkaalase kompetentsuse tõstmiseks</a:t>
            </a:r>
            <a:endParaRPr lang="cs-CZ" dirty="0">
              <a:effectLst/>
            </a:endParaRPr>
          </a:p>
          <a:p>
            <a:pPr lvl="0"/>
            <a:r>
              <a:rPr lang="et-EE" dirty="0">
                <a:effectLst/>
              </a:rPr>
              <a:t>Esmaabi </a:t>
            </a:r>
            <a:endParaRPr lang="cs-CZ" dirty="0">
              <a:effectLst/>
            </a:endParaRPr>
          </a:p>
          <a:p>
            <a:pPr lvl="0"/>
            <a:r>
              <a:rPr lang="et-EE" dirty="0">
                <a:effectLst/>
              </a:rPr>
              <a:t>Matkamise seadusandlus – Eesti Matkaliit</a:t>
            </a:r>
            <a:endParaRPr lang="cs-CZ" dirty="0">
              <a:effectLst/>
            </a:endParaRPr>
          </a:p>
          <a:p>
            <a:pPr lvl="0"/>
            <a:r>
              <a:rPr lang="et-EE" dirty="0">
                <a:effectLst/>
              </a:rPr>
              <a:t>Seikluskasvatuse </a:t>
            </a:r>
            <a:r>
              <a:rPr lang="cs-CZ" dirty="0" err="1">
                <a:effectLst/>
              </a:rPr>
              <a:t>metoodika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rakendamine</a:t>
            </a:r>
            <a:r>
              <a:rPr lang="cs-CZ" dirty="0">
                <a:effectLst/>
              </a:rPr>
              <a:t> – </a:t>
            </a:r>
            <a:r>
              <a:rPr lang="cs-CZ" dirty="0" err="1">
                <a:effectLst/>
              </a:rPr>
              <a:t>Piret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Eit</a:t>
            </a:r>
            <a:r>
              <a:rPr lang="cs-CZ" dirty="0">
                <a:effectLst/>
              </a:rPr>
              <a:t>, TÜ </a:t>
            </a:r>
            <a:r>
              <a:rPr lang="cs-CZ" dirty="0" err="1">
                <a:effectLst/>
              </a:rPr>
              <a:t>Viljandi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Kultuuriakadeemia</a:t>
            </a:r>
            <a:r>
              <a:rPr lang="cs-CZ" dirty="0">
                <a:effectLst/>
              </a:rPr>
              <a:t> lektor</a:t>
            </a:r>
          </a:p>
          <a:p>
            <a:pPr lvl="0"/>
            <a:r>
              <a:rPr lang="et-EE" dirty="0">
                <a:effectLst/>
              </a:rPr>
              <a:t>Matkade planeerimine ja varustuse kasutamine - matkatreener Üllar Põld </a:t>
            </a:r>
            <a:endParaRPr lang="cs-CZ" dirty="0">
              <a:effectLst/>
            </a:endParaRPr>
          </a:p>
          <a:p>
            <a:r>
              <a:rPr lang="et-EE" dirty="0">
                <a:effectLst/>
              </a:rPr>
              <a:t>4 koolitust x 100 eurot = 400 eurot</a:t>
            </a:r>
            <a:endParaRPr lang="cs-CZ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1846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9881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MATKATEED </a:t>
            </a:r>
            <a:r>
              <a:rPr lang="en-US" b="1" dirty="0" err="1" smtClean="0"/>
              <a:t>ja</a:t>
            </a:r>
            <a:r>
              <a:rPr lang="en-US" b="1" dirty="0" smtClean="0"/>
              <a:t> LÕKKEKOHAD	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Peraküla-Aegviidu-Ähijärve</a:t>
            </a:r>
            <a:r>
              <a:rPr lang="fi-FI" dirty="0"/>
              <a:t>: </a:t>
            </a:r>
            <a:endParaRPr lang="fi-FI" dirty="0" smtClean="0"/>
          </a:p>
          <a:p>
            <a:pPr marL="0" indent="0">
              <a:buNone/>
            </a:pPr>
            <a:r>
              <a:rPr lang="fi-FI" dirty="0">
                <a:hlinkClick r:id="rId2"/>
              </a:rPr>
              <a:t>http://loodusegakoos.ee/kuhuminna/matkatee/perakula-aegviidu-ahijarve-</a:t>
            </a:r>
            <a:r>
              <a:rPr lang="fi-FI" dirty="0" smtClean="0">
                <a:hlinkClick r:id="rId2"/>
              </a:rPr>
              <a:t>matkatee</a:t>
            </a: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r>
              <a:rPr lang="ro-RO" dirty="0"/>
              <a:t>Oandu-Aegviidu-Ikla</a:t>
            </a:r>
            <a:r>
              <a:rPr lang="ro-RO" dirty="0" smtClean="0"/>
              <a:t>:</a:t>
            </a:r>
          </a:p>
          <a:p>
            <a:pPr marL="0" indent="0">
              <a:buNone/>
            </a:pPr>
            <a:r>
              <a:rPr lang="fi-FI" dirty="0">
                <a:hlinkClick r:id="rId3"/>
              </a:rPr>
              <a:t>http://loodusegakoos.ee/kuhuminna/matkatee/oandu-ikla-</a:t>
            </a:r>
            <a:r>
              <a:rPr lang="fi-FI" dirty="0" smtClean="0">
                <a:hlinkClick r:id="rId3"/>
              </a:rPr>
              <a:t>matkatee</a:t>
            </a:r>
            <a:r>
              <a:rPr lang="fi-FI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9073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KAASALÖÖJAD </a:t>
            </a:r>
            <a:r>
              <a:rPr lang="en-US" b="1" dirty="0" err="1" smtClean="0"/>
              <a:t>ja</a:t>
            </a:r>
            <a:r>
              <a:rPr lang="en-US" b="1" dirty="0" smtClean="0"/>
              <a:t> KOOSTÖÖPARTNERID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i-FI" dirty="0" err="1"/>
              <a:t>Projektis</a:t>
            </a:r>
            <a:r>
              <a:rPr lang="fi-FI" dirty="0"/>
              <a:t> </a:t>
            </a:r>
            <a:r>
              <a:rPr lang="fi-FI" dirty="0" err="1"/>
              <a:t>kaasalöömiseks</a:t>
            </a:r>
            <a:r>
              <a:rPr lang="fi-FI" dirty="0"/>
              <a:t> </a:t>
            </a:r>
            <a:r>
              <a:rPr lang="fi-FI" dirty="0" err="1"/>
              <a:t>mine</a:t>
            </a:r>
            <a:r>
              <a:rPr lang="fi-FI" dirty="0"/>
              <a:t> </a:t>
            </a:r>
            <a:r>
              <a:rPr lang="fi-FI" dirty="0" err="1"/>
              <a:t>lehele</a:t>
            </a:r>
            <a:endParaRPr lang="fi-FI" dirty="0" smtClean="0">
              <a:hlinkClick r:id="rId2"/>
            </a:endParaRPr>
          </a:p>
          <a:p>
            <a:pPr marL="0" indent="0">
              <a:buNone/>
            </a:pPr>
            <a:r>
              <a:rPr lang="fi-FI" dirty="0" smtClean="0">
                <a:hlinkClick r:id="rId2"/>
              </a:rPr>
              <a:t>https</a:t>
            </a:r>
            <a:r>
              <a:rPr lang="fi-FI" dirty="0">
                <a:hlinkClick r:id="rId2"/>
              </a:rPr>
              <a:t>://ev100.ee/et/kas-hundil-pojad-voi-</a:t>
            </a:r>
            <a:r>
              <a:rPr lang="fi-FI" dirty="0" smtClean="0">
                <a:hlinkClick r:id="rId2"/>
              </a:rPr>
              <a:t>kutsikad</a:t>
            </a:r>
            <a:endParaRPr lang="fi-FI" dirty="0" smtClean="0"/>
          </a:p>
          <a:p>
            <a:pPr marL="0" indent="0">
              <a:buNone/>
            </a:pPr>
            <a:r>
              <a:rPr lang="en-US" dirty="0" smtClean="0"/>
              <a:t>J</a:t>
            </a:r>
            <a:r>
              <a:rPr lang="fi-FI" dirty="0" smtClean="0"/>
              <a:t>a </a:t>
            </a:r>
            <a:r>
              <a:rPr lang="fi-FI" dirty="0" err="1" smtClean="0"/>
              <a:t>vajuta</a:t>
            </a:r>
            <a:r>
              <a:rPr lang="fi-FI" dirty="0" smtClean="0"/>
              <a:t> nuppu LÖÖ KAASA!</a:t>
            </a:r>
            <a:endParaRPr lang="fi-FI" dirty="0"/>
          </a:p>
          <a:p>
            <a:r>
              <a:rPr lang="fi-FI" dirty="0" err="1"/>
              <a:t>Sulle</a:t>
            </a:r>
            <a:r>
              <a:rPr lang="fi-FI" dirty="0"/>
              <a:t> </a:t>
            </a:r>
            <a:r>
              <a:rPr lang="fi-FI" dirty="0" err="1"/>
              <a:t>avaneb</a:t>
            </a:r>
            <a:r>
              <a:rPr lang="fi-FI" dirty="0"/>
              <a:t> </a:t>
            </a:r>
            <a:r>
              <a:rPr lang="fi-FI" dirty="0" err="1"/>
              <a:t>seejärel</a:t>
            </a:r>
            <a:r>
              <a:rPr lang="fi-FI" dirty="0"/>
              <a:t> kaks </a:t>
            </a:r>
            <a:r>
              <a:rPr lang="fi-FI" dirty="0" err="1"/>
              <a:t>võimalust</a:t>
            </a:r>
            <a:r>
              <a:rPr lang="fi-FI" dirty="0"/>
              <a:t> - </a:t>
            </a:r>
            <a:r>
              <a:rPr lang="fi-FI" dirty="0" err="1"/>
              <a:t>logida</a:t>
            </a:r>
            <a:r>
              <a:rPr lang="fi-FI" dirty="0"/>
              <a:t> </a:t>
            </a:r>
            <a:r>
              <a:rPr lang="fi-FI" dirty="0" err="1"/>
              <a:t>sisse</a:t>
            </a:r>
            <a:r>
              <a:rPr lang="fi-FI" dirty="0"/>
              <a:t> </a:t>
            </a:r>
            <a:r>
              <a:rPr lang="fi-FI" dirty="0" err="1"/>
              <a:t>e-mailiaadressiga</a:t>
            </a:r>
            <a:r>
              <a:rPr lang="fi-FI" dirty="0"/>
              <a:t> (siis </a:t>
            </a:r>
            <a:r>
              <a:rPr lang="fi-FI" dirty="0" err="1"/>
              <a:t>oled</a:t>
            </a:r>
            <a:r>
              <a:rPr lang="fi-FI" dirty="0"/>
              <a:t> </a:t>
            </a:r>
            <a:r>
              <a:rPr lang="fi-FI" dirty="0" err="1"/>
              <a:t>kaasalööja</a:t>
            </a:r>
            <a:r>
              <a:rPr lang="fi-FI" dirty="0"/>
              <a:t>) </a:t>
            </a:r>
            <a:r>
              <a:rPr lang="fi-FI" dirty="0" err="1"/>
              <a:t>või</a:t>
            </a:r>
            <a:r>
              <a:rPr lang="fi-FI" dirty="0"/>
              <a:t> </a:t>
            </a:r>
            <a:r>
              <a:rPr lang="fi-FI" dirty="0" err="1"/>
              <a:t>ID-kaardiga</a:t>
            </a:r>
            <a:r>
              <a:rPr lang="fi-FI" dirty="0"/>
              <a:t> (siis </a:t>
            </a:r>
            <a:r>
              <a:rPr lang="fi-FI" dirty="0" err="1"/>
              <a:t>oled</a:t>
            </a:r>
            <a:r>
              <a:rPr lang="fi-FI" dirty="0"/>
              <a:t> </a:t>
            </a:r>
            <a:r>
              <a:rPr lang="fi-FI" dirty="0" err="1"/>
              <a:t>koostööpartner</a:t>
            </a:r>
            <a:r>
              <a:rPr lang="fi-FI" dirty="0"/>
              <a:t>).</a:t>
            </a:r>
          </a:p>
          <a:p>
            <a:r>
              <a:rPr lang="fi-FI" dirty="0" err="1"/>
              <a:t>Noortekeskused</a:t>
            </a:r>
            <a:r>
              <a:rPr lang="fi-FI" dirty="0"/>
              <a:t> </a:t>
            </a:r>
            <a:r>
              <a:rPr lang="fi-FI" dirty="0" err="1"/>
              <a:t>võiksid</a:t>
            </a:r>
            <a:r>
              <a:rPr lang="fi-FI" dirty="0"/>
              <a:t> olla </a:t>
            </a:r>
            <a:r>
              <a:rPr lang="fi-FI" dirty="0" err="1"/>
              <a:t>kaasalööjad</a:t>
            </a:r>
            <a:r>
              <a:rPr lang="fi-FI" dirty="0"/>
              <a:t> ja </a:t>
            </a:r>
            <a:r>
              <a:rPr lang="fi-FI" dirty="0" err="1"/>
              <a:t>kõik</a:t>
            </a:r>
            <a:r>
              <a:rPr lang="fi-FI" dirty="0"/>
              <a:t>, </a:t>
            </a:r>
            <a:r>
              <a:rPr lang="fi-FI" dirty="0" err="1"/>
              <a:t>kes</a:t>
            </a:r>
            <a:r>
              <a:rPr lang="fi-FI" dirty="0"/>
              <a:t> projekti </a:t>
            </a:r>
            <a:r>
              <a:rPr lang="fi-FI" dirty="0" err="1"/>
              <a:t>kuidagi</a:t>
            </a:r>
            <a:r>
              <a:rPr lang="fi-FI" dirty="0"/>
              <a:t> </a:t>
            </a:r>
            <a:r>
              <a:rPr lang="fi-FI" dirty="0" err="1"/>
              <a:t>rahaliselt</a:t>
            </a:r>
            <a:r>
              <a:rPr lang="fi-FI" dirty="0"/>
              <a:t> </a:t>
            </a:r>
            <a:r>
              <a:rPr lang="fi-FI" dirty="0" err="1"/>
              <a:t>või</a:t>
            </a:r>
            <a:r>
              <a:rPr lang="fi-FI" dirty="0"/>
              <a:t> </a:t>
            </a:r>
            <a:r>
              <a:rPr lang="fi-FI" dirty="0" err="1"/>
              <a:t>muul</a:t>
            </a:r>
            <a:r>
              <a:rPr lang="fi-FI" dirty="0"/>
              <a:t> </a:t>
            </a:r>
            <a:r>
              <a:rPr lang="fi-FI" dirty="0" err="1"/>
              <a:t>moel</a:t>
            </a:r>
            <a:r>
              <a:rPr lang="fi-FI" dirty="0"/>
              <a:t> </a:t>
            </a:r>
            <a:r>
              <a:rPr lang="fi-FI" dirty="0" err="1"/>
              <a:t>toetavad</a:t>
            </a:r>
            <a:r>
              <a:rPr lang="fi-FI" dirty="0"/>
              <a:t>, </a:t>
            </a:r>
            <a:r>
              <a:rPr lang="fi-FI" dirty="0" err="1"/>
              <a:t>võiksid</a:t>
            </a:r>
            <a:r>
              <a:rPr lang="fi-FI" dirty="0"/>
              <a:t> olla </a:t>
            </a:r>
            <a:r>
              <a:rPr lang="fi-FI" dirty="0" err="1"/>
              <a:t>koostööpartnerid</a:t>
            </a:r>
            <a:r>
              <a:rPr lang="fi-FI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6147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OMA RAJA LEIDMINE</a:t>
            </a:r>
            <a:r>
              <a:rPr lang="is-IS" sz="4400" b="1" dirty="0" smtClean="0"/>
              <a:t>…</a:t>
            </a:r>
            <a:endParaRPr lang="en-US" sz="4400" b="1" dirty="0"/>
          </a:p>
        </p:txBody>
      </p:sp>
      <p:pic>
        <p:nvPicPr>
          <p:cNvPr id="4" name="Content Placeholder 3" descr="Screen Shot 2016-11-08 at 09.33.11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153" b="1153"/>
          <a:stretch>
            <a:fillRect/>
          </a:stretch>
        </p:blipFill>
        <p:spPr>
          <a:xfrm>
            <a:off x="0" y="1497106"/>
            <a:ext cx="9112287" cy="5006251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0596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9881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EGA SIIS MUUD, KUI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 smtClean="0"/>
              <a:t>RAJALE!</a:t>
            </a:r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2000" dirty="0" err="1" smtClean="0"/>
              <a:t>Igasugune</a:t>
            </a:r>
            <a:r>
              <a:rPr lang="en-US" sz="2000" dirty="0" smtClean="0"/>
              <a:t> info </a:t>
            </a:r>
            <a:r>
              <a:rPr lang="en-US" sz="2000" dirty="0" err="1" smtClean="0"/>
              <a:t>ja</a:t>
            </a:r>
            <a:r>
              <a:rPr lang="en-US" sz="2000" dirty="0" smtClean="0"/>
              <a:t> </a:t>
            </a:r>
            <a:r>
              <a:rPr lang="en-US" sz="2000" dirty="0" err="1" smtClean="0"/>
              <a:t>abi</a:t>
            </a:r>
            <a:r>
              <a:rPr lang="en-US" sz="2000" dirty="0" smtClean="0"/>
              <a:t> </a:t>
            </a:r>
            <a:r>
              <a:rPr lang="en-US" sz="2000" dirty="0" err="1" smtClean="0"/>
              <a:t>ja</a:t>
            </a:r>
            <a:r>
              <a:rPr lang="en-US" sz="2000" dirty="0" smtClean="0"/>
              <a:t> </a:t>
            </a:r>
            <a:r>
              <a:rPr lang="en-US" sz="2000" dirty="0" err="1" smtClean="0"/>
              <a:t>tugi</a:t>
            </a:r>
            <a:r>
              <a:rPr lang="en-US" sz="2000" dirty="0" smtClean="0"/>
              <a:t>:</a:t>
            </a:r>
          </a:p>
          <a:p>
            <a:pPr marL="0" indent="0" algn="ctr">
              <a:buNone/>
            </a:pPr>
            <a:r>
              <a:rPr lang="en-US" sz="2000" dirty="0" err="1" smtClean="0"/>
              <a:t>Üllar</a:t>
            </a:r>
            <a:r>
              <a:rPr lang="en-US" sz="2000" dirty="0" smtClean="0"/>
              <a:t>: 51939322, </a:t>
            </a:r>
            <a:r>
              <a:rPr lang="en-US" sz="2000" dirty="0" smtClean="0">
                <a:hlinkClick r:id="rId2"/>
              </a:rPr>
              <a:t>ullar.pold@gmail.com</a:t>
            </a:r>
            <a:endParaRPr lang="en-US" sz="2000" dirty="0" smtClean="0"/>
          </a:p>
          <a:p>
            <a:pPr marL="0" indent="0" algn="ctr">
              <a:buNone/>
            </a:pPr>
            <a:r>
              <a:rPr lang="en-US" sz="2000" dirty="0" smtClean="0"/>
              <a:t>Kristi: 53911611, </a:t>
            </a:r>
            <a:r>
              <a:rPr lang="en-US" sz="2000" dirty="0" smtClean="0">
                <a:hlinkClick r:id="rId3"/>
              </a:rPr>
              <a:t>paaskristi@gmail.com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0091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0"/>
            <a:ext cx="7612063" cy="1677120"/>
          </a:xfrm>
        </p:spPr>
        <p:txBody>
          <a:bodyPr/>
          <a:lstStyle/>
          <a:p>
            <a:r>
              <a:rPr lang="en-US" sz="3600" b="1" dirty="0"/>
              <a:t>KAS HUNDIL ON POJAD VÕI KUTSIKAD?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 err="1">
                <a:effectLst/>
              </a:rPr>
              <a:t>Projekti</a:t>
            </a:r>
            <a:r>
              <a:rPr lang="cs-CZ" b="1" dirty="0">
                <a:effectLst/>
              </a:rPr>
              <a:t> </a:t>
            </a:r>
            <a:r>
              <a:rPr lang="cs-CZ" b="1" dirty="0" err="1" smtClean="0">
                <a:effectLst/>
              </a:rPr>
              <a:t>eesmärk</a:t>
            </a:r>
            <a:r>
              <a:rPr lang="cs-CZ" dirty="0" smtClean="0">
                <a:effectLst/>
              </a:rPr>
              <a:t>:</a:t>
            </a:r>
            <a:endParaRPr lang="cs-CZ" dirty="0">
              <a:effectLst/>
            </a:endParaRPr>
          </a:p>
          <a:p>
            <a:r>
              <a:rPr lang="cs-CZ" dirty="0">
                <a:effectLst/>
              </a:rPr>
              <a:t>1. </a:t>
            </a:r>
            <a:r>
              <a:rPr lang="cs-CZ" dirty="0" err="1">
                <a:effectLst/>
              </a:rPr>
              <a:t>Tutvustada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noortele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looduses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liikumise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võimalusi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ja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julgustada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neid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rohkem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vaba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aega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looduses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veetma</a:t>
            </a:r>
            <a:endParaRPr lang="cs-CZ" dirty="0">
              <a:effectLst/>
            </a:endParaRPr>
          </a:p>
          <a:p>
            <a:r>
              <a:rPr lang="cs-CZ" dirty="0">
                <a:effectLst/>
              </a:rPr>
              <a:t>2. </a:t>
            </a:r>
            <a:r>
              <a:rPr lang="cs-CZ" dirty="0" err="1">
                <a:effectLst/>
              </a:rPr>
              <a:t>Noorte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sotsiaalsete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oskuste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arendamine</a:t>
            </a:r>
            <a:endParaRPr lang="cs-CZ" dirty="0">
              <a:effectLst/>
            </a:endParaRPr>
          </a:p>
          <a:p>
            <a:r>
              <a:rPr lang="cs-CZ" dirty="0">
                <a:effectLst/>
              </a:rPr>
              <a:t>3. </a:t>
            </a:r>
            <a:r>
              <a:rPr lang="cs-CZ" dirty="0" err="1">
                <a:effectLst/>
              </a:rPr>
              <a:t>Noorsootöötajate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praktiline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koolitamine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lihtsamate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matkade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läbiviimiseks</a:t>
            </a:r>
            <a:endParaRPr lang="cs-CZ" dirty="0">
              <a:effectLst/>
            </a:endParaRPr>
          </a:p>
          <a:p>
            <a:r>
              <a:rPr lang="cs-CZ" dirty="0">
                <a:effectLst/>
              </a:rPr>
              <a:t>4. </a:t>
            </a:r>
            <a:r>
              <a:rPr lang="cs-CZ" dirty="0" err="1">
                <a:effectLst/>
              </a:rPr>
              <a:t>Noortekeskuste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kaasamine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kõikidest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Eesti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maakondadest</a:t>
            </a:r>
            <a:endParaRPr lang="cs-CZ" dirty="0">
              <a:effectLst/>
            </a:endParaRPr>
          </a:p>
          <a:p>
            <a:r>
              <a:rPr lang="cs-CZ" dirty="0">
                <a:effectLst/>
              </a:rPr>
              <a:t>5. </a:t>
            </a:r>
            <a:r>
              <a:rPr lang="cs-CZ" dirty="0" err="1">
                <a:effectLst/>
              </a:rPr>
              <a:t>Vastutustundliku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matkaja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kasvatamine</a:t>
            </a:r>
            <a:endParaRPr lang="cs-CZ" dirty="0">
              <a:effectLst/>
            </a:endParaRPr>
          </a:p>
          <a:p>
            <a:r>
              <a:rPr lang="cs-CZ" dirty="0">
                <a:effectLst/>
              </a:rPr>
              <a:t>6. </a:t>
            </a:r>
            <a:r>
              <a:rPr lang="et-EE" dirty="0">
                <a:effectLst/>
              </a:rPr>
              <a:t>Ühismälu kujundamine – ka väga pika aja pärast saavad matkajad öelda, et ”Ma osalesin EV100 sünnipäeva-aasta tegevustes, ma andsin oma panuse.</a:t>
            </a:r>
            <a:r>
              <a:rPr lang="et-EE" dirty="0" smtClean="0">
                <a:effectLst/>
              </a:rPr>
              <a:t>”</a:t>
            </a:r>
            <a:endParaRPr lang="cs-CZ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2394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KAS HUNDIL ON POJAD VÕI KUTSIKAD?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err="1">
                <a:effectLst/>
              </a:rPr>
              <a:t>Oodatud</a:t>
            </a:r>
            <a:r>
              <a:rPr lang="cs-CZ" b="1" dirty="0">
                <a:effectLst/>
              </a:rPr>
              <a:t> </a:t>
            </a:r>
            <a:r>
              <a:rPr lang="cs-CZ" b="1" dirty="0" err="1">
                <a:effectLst/>
              </a:rPr>
              <a:t>tulemus</a:t>
            </a:r>
            <a:endParaRPr lang="cs-CZ" dirty="0">
              <a:effectLst/>
            </a:endParaRPr>
          </a:p>
          <a:p>
            <a:r>
              <a:rPr lang="cs-CZ" dirty="0" err="1">
                <a:effectLst/>
              </a:rPr>
              <a:t>Projektis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osalemine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muudab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ettekujutuse</a:t>
            </a:r>
            <a:r>
              <a:rPr lang="cs-CZ" dirty="0">
                <a:effectLst/>
              </a:rPr>
              <a:t> „</a:t>
            </a:r>
            <a:r>
              <a:rPr lang="cs-CZ" dirty="0" err="1">
                <a:effectLst/>
              </a:rPr>
              <a:t>ebamugavast</a:t>
            </a:r>
            <a:r>
              <a:rPr lang="cs-CZ" dirty="0">
                <a:effectLst/>
              </a:rPr>
              <a:t>“ </a:t>
            </a:r>
            <a:r>
              <a:rPr lang="cs-CZ" dirty="0" err="1">
                <a:effectLst/>
              </a:rPr>
              <a:t>matkamisest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huvitavaks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tegevuseks</a:t>
            </a:r>
            <a:r>
              <a:rPr lang="cs-CZ" dirty="0">
                <a:effectLst/>
              </a:rPr>
              <a:t>. </a:t>
            </a:r>
            <a:endParaRPr lang="cs-CZ" dirty="0" smtClean="0">
              <a:effectLst/>
            </a:endParaRPr>
          </a:p>
          <a:p>
            <a:r>
              <a:rPr lang="cs-CZ" dirty="0" err="1" smtClean="0">
                <a:effectLst/>
              </a:rPr>
              <a:t>Matkamine</a:t>
            </a:r>
            <a:r>
              <a:rPr lang="cs-CZ" dirty="0" smtClean="0">
                <a:effectLst/>
              </a:rPr>
              <a:t> </a:t>
            </a:r>
            <a:r>
              <a:rPr lang="cs-CZ" dirty="0" err="1">
                <a:effectLst/>
              </a:rPr>
              <a:t>kui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seikluskasvatuse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meetod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muutub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noortekeskuses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ja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kogukonnas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igapäevaselt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rohkem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kasutatavaks</a:t>
            </a:r>
            <a:r>
              <a:rPr lang="cs-CZ" dirty="0">
                <a:effectLst/>
              </a:rPr>
              <a:t>. </a:t>
            </a:r>
            <a:endParaRPr lang="cs-CZ" dirty="0" smtClean="0">
              <a:effectLst/>
            </a:endParaRPr>
          </a:p>
          <a:p>
            <a:r>
              <a:rPr lang="cs-CZ" dirty="0" err="1" smtClean="0">
                <a:effectLst/>
              </a:rPr>
              <a:t>Noorsootöötajad</a:t>
            </a:r>
            <a:r>
              <a:rPr lang="cs-CZ" dirty="0" smtClean="0">
                <a:effectLst/>
              </a:rPr>
              <a:t> </a:t>
            </a:r>
            <a:r>
              <a:rPr lang="cs-CZ" dirty="0" err="1">
                <a:effectLst/>
              </a:rPr>
              <a:t>julgevad</a:t>
            </a:r>
            <a:r>
              <a:rPr lang="cs-CZ" dirty="0">
                <a:effectLst/>
              </a:rPr>
              <a:t>, </a:t>
            </a:r>
            <a:r>
              <a:rPr lang="cs-CZ" dirty="0" err="1">
                <a:effectLst/>
              </a:rPr>
              <a:t>oskavad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ja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tahavad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lastega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rohkem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looduses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liikuda</a:t>
            </a:r>
            <a:r>
              <a:rPr lang="cs-CZ" dirty="0">
                <a:effectLst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0505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KAS HUNDIL ON POJAD VÕI KUTSIKAD?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err="1">
                <a:effectLst/>
              </a:rPr>
              <a:t>Muutus</a:t>
            </a:r>
            <a:endParaRPr lang="cs-CZ" dirty="0">
              <a:effectLst/>
            </a:endParaRPr>
          </a:p>
          <a:p>
            <a:r>
              <a:rPr lang="cs-CZ" dirty="0" err="1">
                <a:effectLst/>
              </a:rPr>
              <a:t>Matkamine</a:t>
            </a:r>
            <a:r>
              <a:rPr lang="cs-CZ" dirty="0">
                <a:effectLst/>
              </a:rPr>
              <a:t> on </a:t>
            </a:r>
            <a:r>
              <a:rPr lang="cs-CZ" dirty="0" err="1">
                <a:effectLst/>
              </a:rPr>
              <a:t>muutunud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huvitavaks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ja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loominguliseks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tegevuseks</a:t>
            </a:r>
            <a:r>
              <a:rPr lang="cs-CZ" dirty="0">
                <a:effectLst/>
              </a:rPr>
              <a:t>. </a:t>
            </a:r>
            <a:endParaRPr lang="cs-CZ" dirty="0" smtClean="0">
              <a:effectLst/>
            </a:endParaRPr>
          </a:p>
          <a:p>
            <a:r>
              <a:rPr lang="cs-CZ" dirty="0" err="1" smtClean="0">
                <a:effectLst/>
              </a:rPr>
              <a:t>Igas</a:t>
            </a:r>
            <a:r>
              <a:rPr lang="cs-CZ" dirty="0" smtClean="0">
                <a:effectLst/>
              </a:rPr>
              <a:t> </a:t>
            </a:r>
            <a:r>
              <a:rPr lang="cs-CZ" dirty="0" err="1">
                <a:effectLst/>
              </a:rPr>
              <a:t>maakonnas</a:t>
            </a:r>
            <a:r>
              <a:rPr lang="cs-CZ" dirty="0">
                <a:effectLst/>
              </a:rPr>
              <a:t> on </a:t>
            </a:r>
            <a:r>
              <a:rPr lang="cs-CZ" dirty="0" err="1">
                <a:effectLst/>
              </a:rPr>
              <a:t>noorsootöötajad</a:t>
            </a:r>
            <a:r>
              <a:rPr lang="cs-CZ" dirty="0">
                <a:effectLst/>
              </a:rPr>
              <a:t>, </a:t>
            </a:r>
            <a:r>
              <a:rPr lang="cs-CZ" dirty="0" err="1">
                <a:effectLst/>
              </a:rPr>
              <a:t>kes</a:t>
            </a:r>
            <a:r>
              <a:rPr lang="cs-CZ" dirty="0">
                <a:effectLst/>
              </a:rPr>
              <a:t> on </a:t>
            </a:r>
            <a:r>
              <a:rPr lang="cs-CZ" dirty="0" err="1">
                <a:effectLst/>
              </a:rPr>
              <a:t>valmis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võtma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vastutuse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uute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matkade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korraldamiseks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noortele</a:t>
            </a:r>
            <a:r>
              <a:rPr lang="cs-CZ" dirty="0">
                <a:effectLst/>
              </a:rPr>
              <a:t>. </a:t>
            </a:r>
            <a:endParaRPr lang="cs-CZ" dirty="0" smtClean="0">
              <a:effectLst/>
            </a:endParaRPr>
          </a:p>
          <a:p>
            <a:r>
              <a:rPr lang="cs-CZ" dirty="0" err="1" smtClean="0">
                <a:effectLst/>
              </a:rPr>
              <a:t>Igas</a:t>
            </a:r>
            <a:r>
              <a:rPr lang="cs-CZ" dirty="0" smtClean="0">
                <a:effectLst/>
              </a:rPr>
              <a:t> </a:t>
            </a:r>
            <a:r>
              <a:rPr lang="cs-CZ" dirty="0" err="1">
                <a:effectLst/>
              </a:rPr>
              <a:t>maakonnas</a:t>
            </a:r>
            <a:r>
              <a:rPr lang="cs-CZ" dirty="0">
                <a:effectLst/>
              </a:rPr>
              <a:t> on </a:t>
            </a:r>
            <a:r>
              <a:rPr lang="cs-CZ" dirty="0" err="1">
                <a:effectLst/>
              </a:rPr>
              <a:t>suurenenud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noorte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hulk</a:t>
            </a:r>
            <a:r>
              <a:rPr lang="cs-CZ" dirty="0">
                <a:effectLst/>
              </a:rPr>
              <a:t>, </a:t>
            </a:r>
            <a:r>
              <a:rPr lang="cs-CZ" dirty="0" err="1">
                <a:effectLst/>
              </a:rPr>
              <a:t>kes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oskavad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loodust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kahjustamata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matkata</a:t>
            </a:r>
            <a:r>
              <a:rPr lang="cs-CZ" dirty="0">
                <a:effectLst/>
              </a:rPr>
              <a:t>, </a:t>
            </a:r>
            <a:r>
              <a:rPr lang="cs-CZ" dirty="0" err="1">
                <a:effectLst/>
              </a:rPr>
              <a:t>ei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karda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matkamise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raskust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ja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ebamugavust</a:t>
            </a:r>
            <a:r>
              <a:rPr lang="cs-CZ" dirty="0">
                <a:effectLst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1385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KONKREETSELT</a:t>
            </a:r>
            <a:r>
              <a:rPr lang="is-IS" b="1" dirty="0" smtClean="0"/>
              <a:t>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Märts-aprill</a:t>
            </a:r>
            <a:r>
              <a:rPr lang="en-US" dirty="0" smtClean="0"/>
              <a:t> 2017: </a:t>
            </a:r>
            <a:r>
              <a:rPr lang="en-US" dirty="0" err="1" smtClean="0"/>
              <a:t>koolitused</a:t>
            </a:r>
            <a:r>
              <a:rPr lang="en-US" dirty="0" smtClean="0"/>
              <a:t> </a:t>
            </a:r>
            <a:r>
              <a:rPr lang="en-US" dirty="0" err="1" smtClean="0"/>
              <a:t>noorsootöötajatele</a:t>
            </a:r>
            <a:r>
              <a:rPr lang="en-US" dirty="0" smtClean="0"/>
              <a:t> (</a:t>
            </a:r>
            <a:r>
              <a:rPr lang="en-US" dirty="0" err="1" smtClean="0"/>
              <a:t>esmaabi</a:t>
            </a:r>
            <a:r>
              <a:rPr lang="en-US" dirty="0" smtClean="0"/>
              <a:t>, </a:t>
            </a:r>
            <a:r>
              <a:rPr lang="en-US" dirty="0" err="1" smtClean="0"/>
              <a:t>matka</a:t>
            </a:r>
            <a:r>
              <a:rPr lang="en-US" dirty="0" smtClean="0"/>
              <a:t> </a:t>
            </a:r>
            <a:r>
              <a:rPr lang="en-US" dirty="0" err="1" smtClean="0"/>
              <a:t>planeerimine</a:t>
            </a:r>
            <a:r>
              <a:rPr lang="en-US" dirty="0" smtClean="0"/>
              <a:t>/</a:t>
            </a:r>
            <a:r>
              <a:rPr lang="en-US" dirty="0" err="1" smtClean="0"/>
              <a:t>varustuse</a:t>
            </a:r>
            <a:r>
              <a:rPr lang="en-US" dirty="0" smtClean="0"/>
              <a:t> </a:t>
            </a:r>
            <a:r>
              <a:rPr lang="en-US" dirty="0" err="1" smtClean="0"/>
              <a:t>kasutamine</a:t>
            </a:r>
            <a:r>
              <a:rPr lang="en-US" dirty="0" smtClean="0"/>
              <a:t>, </a:t>
            </a:r>
            <a:r>
              <a:rPr lang="en-US" dirty="0" err="1" smtClean="0"/>
              <a:t>matkamise</a:t>
            </a:r>
            <a:r>
              <a:rPr lang="en-US" dirty="0" smtClean="0"/>
              <a:t> </a:t>
            </a:r>
            <a:r>
              <a:rPr lang="en-US" dirty="0" err="1" smtClean="0"/>
              <a:t>seadusandlus</a:t>
            </a:r>
            <a:r>
              <a:rPr lang="en-US" dirty="0" smtClean="0"/>
              <a:t>, </a:t>
            </a:r>
            <a:r>
              <a:rPr lang="en-US" dirty="0" err="1" smtClean="0"/>
              <a:t>seikluskasvatus</a:t>
            </a:r>
            <a:r>
              <a:rPr lang="en-US" dirty="0" smtClean="0"/>
              <a:t>).</a:t>
            </a:r>
          </a:p>
          <a:p>
            <a:r>
              <a:rPr lang="en-US" dirty="0" smtClean="0"/>
              <a:t>6. </a:t>
            </a:r>
            <a:r>
              <a:rPr lang="en-US" dirty="0" err="1" smtClean="0"/>
              <a:t>mai</a:t>
            </a:r>
            <a:r>
              <a:rPr lang="en-US" dirty="0" smtClean="0"/>
              <a:t> 2017: “</a:t>
            </a:r>
            <a:r>
              <a:rPr lang="en-US" dirty="0" err="1" smtClean="0"/>
              <a:t>kontrollmatk</a:t>
            </a:r>
            <a:r>
              <a:rPr lang="en-US" dirty="0" smtClean="0"/>
              <a:t>” </a:t>
            </a:r>
            <a:r>
              <a:rPr lang="en-US" dirty="0" err="1" smtClean="0"/>
              <a:t>kodukohas</a:t>
            </a:r>
            <a:endParaRPr lang="en-US" dirty="0" smtClean="0"/>
          </a:p>
          <a:p>
            <a:r>
              <a:rPr lang="en-US" dirty="0" err="1" smtClean="0"/>
              <a:t>Alates</a:t>
            </a:r>
            <a:r>
              <a:rPr lang="en-US" dirty="0" smtClean="0"/>
              <a:t> 7. </a:t>
            </a:r>
            <a:r>
              <a:rPr lang="en-US" dirty="0" err="1" smtClean="0"/>
              <a:t>maist</a:t>
            </a:r>
            <a:r>
              <a:rPr lang="en-US" dirty="0" smtClean="0"/>
              <a:t> 2017: </a:t>
            </a:r>
            <a:r>
              <a:rPr lang="en-US" dirty="0" err="1" smtClean="0"/>
              <a:t>läheb</a:t>
            </a:r>
            <a:r>
              <a:rPr lang="en-US" dirty="0" smtClean="0"/>
              <a:t> </a:t>
            </a:r>
            <a:r>
              <a:rPr lang="en-US" dirty="0" err="1" smtClean="0"/>
              <a:t>lahti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6703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PLANEERITUD ON</a:t>
            </a:r>
            <a:r>
              <a:rPr lang="is-IS" b="1" dirty="0" smtClean="0"/>
              <a:t>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>
                <a:effectLst/>
              </a:rPr>
              <a:t>30 </a:t>
            </a:r>
            <a:r>
              <a:rPr lang="cs-CZ" dirty="0" err="1">
                <a:effectLst/>
              </a:rPr>
              <a:t>gruppi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teevad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ühepäevase</a:t>
            </a:r>
            <a:r>
              <a:rPr lang="cs-CZ" dirty="0">
                <a:effectLst/>
              </a:rPr>
              <a:t> matka (</a:t>
            </a:r>
            <a:r>
              <a:rPr lang="cs-CZ" dirty="0" err="1">
                <a:effectLst/>
              </a:rPr>
              <a:t>kokku</a:t>
            </a:r>
            <a:r>
              <a:rPr lang="cs-CZ" dirty="0">
                <a:effectLst/>
              </a:rPr>
              <a:t> 30 </a:t>
            </a:r>
            <a:r>
              <a:rPr lang="cs-CZ" dirty="0" err="1">
                <a:effectLst/>
              </a:rPr>
              <a:t>matkapäeva</a:t>
            </a:r>
            <a:r>
              <a:rPr lang="cs-CZ" dirty="0">
                <a:effectLst/>
              </a:rPr>
              <a:t>)</a:t>
            </a:r>
          </a:p>
          <a:p>
            <a:pPr lvl="0"/>
            <a:r>
              <a:rPr lang="cs-CZ" dirty="0">
                <a:effectLst/>
              </a:rPr>
              <a:t>20 </a:t>
            </a:r>
            <a:r>
              <a:rPr lang="cs-CZ" dirty="0" err="1">
                <a:effectLst/>
              </a:rPr>
              <a:t>gruppi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teevad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kahepäevase</a:t>
            </a:r>
            <a:r>
              <a:rPr lang="cs-CZ" dirty="0">
                <a:effectLst/>
              </a:rPr>
              <a:t> matka (</a:t>
            </a:r>
            <a:r>
              <a:rPr lang="cs-CZ" dirty="0" err="1">
                <a:effectLst/>
              </a:rPr>
              <a:t>kokku</a:t>
            </a:r>
            <a:r>
              <a:rPr lang="cs-CZ" dirty="0">
                <a:effectLst/>
              </a:rPr>
              <a:t> 40 </a:t>
            </a:r>
            <a:r>
              <a:rPr lang="cs-CZ" dirty="0" err="1">
                <a:effectLst/>
              </a:rPr>
              <a:t>matkapäeva</a:t>
            </a:r>
            <a:r>
              <a:rPr lang="cs-CZ" dirty="0">
                <a:effectLst/>
              </a:rPr>
              <a:t>)</a:t>
            </a:r>
          </a:p>
          <a:p>
            <a:pPr lvl="0"/>
            <a:r>
              <a:rPr lang="cs-CZ" dirty="0">
                <a:effectLst/>
              </a:rPr>
              <a:t>10 </a:t>
            </a:r>
            <a:r>
              <a:rPr lang="cs-CZ" dirty="0" err="1">
                <a:effectLst/>
              </a:rPr>
              <a:t>gruppi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teevad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kolmepäevase</a:t>
            </a:r>
            <a:r>
              <a:rPr lang="cs-CZ" dirty="0">
                <a:effectLst/>
              </a:rPr>
              <a:t> matka (</a:t>
            </a:r>
            <a:r>
              <a:rPr lang="cs-CZ" dirty="0" err="1">
                <a:effectLst/>
              </a:rPr>
              <a:t>kokku</a:t>
            </a:r>
            <a:r>
              <a:rPr lang="cs-CZ" dirty="0">
                <a:effectLst/>
              </a:rPr>
              <a:t> 30 </a:t>
            </a:r>
            <a:r>
              <a:rPr lang="cs-CZ" dirty="0" err="1">
                <a:effectLst/>
              </a:rPr>
              <a:t>matkapäeva</a:t>
            </a:r>
            <a:r>
              <a:rPr lang="cs-CZ" dirty="0">
                <a:effectLst/>
              </a:rPr>
              <a:t>)</a:t>
            </a:r>
          </a:p>
          <a:p>
            <a:pPr lvl="0"/>
            <a:r>
              <a:rPr lang="cs-CZ" dirty="0" err="1">
                <a:effectLst/>
              </a:rPr>
              <a:t>Vähemalt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üks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grupp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teeb</a:t>
            </a:r>
            <a:r>
              <a:rPr lang="cs-CZ" dirty="0">
                <a:effectLst/>
              </a:rPr>
              <a:t> I </a:t>
            </a:r>
            <a:r>
              <a:rPr lang="cs-CZ" dirty="0" err="1">
                <a:effectLst/>
              </a:rPr>
              <a:t>raskuskategooria</a:t>
            </a:r>
            <a:r>
              <a:rPr lang="cs-CZ" dirty="0">
                <a:effectLst/>
              </a:rPr>
              <a:t> matka – 4 </a:t>
            </a:r>
            <a:r>
              <a:rPr lang="cs-CZ" dirty="0" err="1">
                <a:effectLst/>
              </a:rPr>
              <a:t>päeva</a:t>
            </a:r>
            <a:r>
              <a:rPr lang="cs-CZ" dirty="0">
                <a:effectLst/>
              </a:rPr>
              <a:t>, </a:t>
            </a:r>
            <a:r>
              <a:rPr lang="cs-CZ" dirty="0" err="1">
                <a:effectLst/>
              </a:rPr>
              <a:t>jalgsi</a:t>
            </a:r>
            <a:r>
              <a:rPr lang="cs-CZ" dirty="0">
                <a:effectLst/>
              </a:rPr>
              <a:t> 70 km </a:t>
            </a:r>
            <a:r>
              <a:rPr lang="cs-CZ" dirty="0" err="1">
                <a:effectLst/>
              </a:rPr>
              <a:t>või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jalgrattaga</a:t>
            </a:r>
            <a:r>
              <a:rPr lang="cs-CZ" dirty="0">
                <a:effectLst/>
              </a:rPr>
              <a:t> 200 km.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206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VAHEKOKKUVÕTE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>
                <a:effectLst/>
              </a:rPr>
              <a:t>Kui</a:t>
            </a:r>
            <a:r>
              <a:rPr lang="cs-CZ" dirty="0">
                <a:effectLst/>
              </a:rPr>
              <a:t> pool </a:t>
            </a:r>
            <a:r>
              <a:rPr lang="cs-CZ" dirty="0" err="1">
                <a:effectLst/>
              </a:rPr>
              <a:t>matkarajast</a:t>
            </a:r>
            <a:r>
              <a:rPr lang="cs-CZ" dirty="0">
                <a:effectLst/>
              </a:rPr>
              <a:t> on </a:t>
            </a:r>
            <a:r>
              <a:rPr lang="cs-CZ" dirty="0" err="1">
                <a:effectLst/>
              </a:rPr>
              <a:t>ühiste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jõududega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läbitud</a:t>
            </a:r>
            <a:r>
              <a:rPr lang="cs-CZ" dirty="0">
                <a:effectLst/>
              </a:rPr>
              <a:t> on </a:t>
            </a:r>
            <a:r>
              <a:rPr lang="cs-CZ" dirty="0" err="1">
                <a:effectLst/>
              </a:rPr>
              <a:t>aeg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tehtut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analüüsida</a:t>
            </a:r>
            <a:r>
              <a:rPr lang="cs-CZ" dirty="0">
                <a:effectLst/>
              </a:rPr>
              <a:t>. </a:t>
            </a:r>
            <a:r>
              <a:rPr lang="cs-CZ" dirty="0" err="1">
                <a:effectLst/>
              </a:rPr>
              <a:t>Toimub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neli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suuremat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piirkondlikku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gruppide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kohtumist</a:t>
            </a:r>
            <a:r>
              <a:rPr lang="cs-CZ" dirty="0">
                <a:effectLst/>
              </a:rPr>
              <a:t>. </a:t>
            </a:r>
            <a:r>
              <a:rPr lang="cs-CZ" dirty="0" err="1">
                <a:effectLst/>
              </a:rPr>
              <a:t>Siin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toimub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kogemuste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ja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info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vahetamine</a:t>
            </a:r>
            <a:r>
              <a:rPr lang="cs-CZ" dirty="0">
                <a:effectLst/>
              </a:rPr>
              <a:t>, </a:t>
            </a:r>
            <a:r>
              <a:rPr lang="cs-CZ" dirty="0" err="1">
                <a:effectLst/>
              </a:rPr>
              <a:t>plaanide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täpsustamine</a:t>
            </a:r>
            <a:r>
              <a:rPr lang="cs-CZ" dirty="0">
                <a:effectLst/>
              </a:rPr>
              <a:t>, </a:t>
            </a:r>
            <a:r>
              <a:rPr lang="cs-CZ" dirty="0" err="1">
                <a:effectLst/>
              </a:rPr>
              <a:t>kohtumine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naabritega</a:t>
            </a:r>
            <a:r>
              <a:rPr lang="cs-CZ" dirty="0">
                <a:effectLst/>
              </a:rPr>
              <a:t>. </a:t>
            </a:r>
            <a:r>
              <a:rPr lang="cs-CZ" dirty="0" err="1">
                <a:effectLst/>
              </a:rPr>
              <a:t>Nendele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kohtumistele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tullakse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matkates</a:t>
            </a:r>
            <a:r>
              <a:rPr lang="cs-CZ" dirty="0">
                <a:effectLst/>
              </a:rPr>
              <a:t>. </a:t>
            </a:r>
            <a:r>
              <a:rPr lang="cs-CZ" dirty="0" err="1">
                <a:effectLst/>
              </a:rPr>
              <a:t>Mõnele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grupile</a:t>
            </a:r>
            <a:r>
              <a:rPr lang="cs-CZ" dirty="0">
                <a:effectLst/>
              </a:rPr>
              <a:t> on </a:t>
            </a:r>
            <a:r>
              <a:rPr lang="cs-CZ" dirty="0" err="1">
                <a:effectLst/>
              </a:rPr>
              <a:t>see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projekti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viimane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matk</a:t>
            </a:r>
            <a:r>
              <a:rPr lang="cs-CZ" dirty="0">
                <a:effectLst/>
              </a:rPr>
              <a:t>, </a:t>
            </a:r>
            <a:r>
              <a:rPr lang="cs-CZ" dirty="0" err="1">
                <a:effectLst/>
              </a:rPr>
              <a:t>teised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alles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alustavad</a:t>
            </a:r>
            <a:r>
              <a:rPr lang="cs-CZ" dirty="0">
                <a:effectLst/>
              </a:rPr>
              <a:t>, </a:t>
            </a:r>
            <a:r>
              <a:rPr lang="cs-CZ" dirty="0" err="1">
                <a:effectLst/>
              </a:rPr>
              <a:t>mõned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otsustavad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teha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lisamatka</a:t>
            </a:r>
            <a:r>
              <a:rPr lang="cs-CZ" dirty="0">
                <a:effectLst/>
              </a:rPr>
              <a:t>. </a:t>
            </a:r>
            <a:r>
              <a:rPr lang="cs-CZ" dirty="0" err="1">
                <a:effectLst/>
              </a:rPr>
              <a:t>Kohtumispaikades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kasutame</a:t>
            </a:r>
            <a:r>
              <a:rPr lang="cs-CZ" dirty="0">
                <a:effectLst/>
              </a:rPr>
              <a:t> RMK </a:t>
            </a:r>
            <a:r>
              <a:rPr lang="cs-CZ" dirty="0" err="1">
                <a:effectLst/>
              </a:rPr>
              <a:t>loodusmajade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majutusteenust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ja</a:t>
            </a:r>
            <a:r>
              <a:rPr lang="cs-CZ" dirty="0">
                <a:effectLst/>
              </a:rPr>
              <a:t> </a:t>
            </a:r>
            <a:r>
              <a:rPr lang="cs-CZ" dirty="0" err="1" smtClean="0">
                <a:effectLst/>
              </a:rPr>
              <a:t>toitlustamist</a:t>
            </a:r>
            <a:r>
              <a:rPr lang="cs-CZ" dirty="0">
                <a:effectLst/>
              </a:rPr>
              <a:t> </a:t>
            </a:r>
            <a:r>
              <a:rPr lang="cs-CZ" dirty="0" smtClean="0">
                <a:effectLst/>
              </a:rPr>
              <a:t>(</a:t>
            </a:r>
            <a:r>
              <a:rPr lang="cs-CZ" dirty="0" err="1" smtClean="0">
                <a:effectLst/>
              </a:rPr>
              <a:t>Simisalu</a:t>
            </a:r>
            <a:r>
              <a:rPr lang="cs-CZ" dirty="0" smtClean="0">
                <a:effectLst/>
              </a:rPr>
              <a:t>, </a:t>
            </a:r>
            <a:r>
              <a:rPr lang="cs-CZ" dirty="0" err="1" smtClean="0">
                <a:effectLst/>
              </a:rPr>
              <a:t>Mäe</a:t>
            </a:r>
            <a:r>
              <a:rPr lang="cs-CZ" dirty="0" smtClean="0">
                <a:effectLst/>
              </a:rPr>
              <a:t>, </a:t>
            </a:r>
            <a:r>
              <a:rPr lang="cs-CZ" dirty="0" err="1" smtClean="0">
                <a:effectLst/>
              </a:rPr>
              <a:t>Karula</a:t>
            </a:r>
            <a:r>
              <a:rPr lang="cs-CZ" dirty="0" smtClean="0">
                <a:effectLst/>
              </a:rPr>
              <a:t>, </a:t>
            </a:r>
            <a:r>
              <a:rPr lang="cs-CZ" dirty="0" err="1" smtClean="0">
                <a:effectLst/>
              </a:rPr>
              <a:t>Mändjala</a:t>
            </a:r>
            <a:r>
              <a:rPr lang="cs-CZ" dirty="0" smtClean="0">
                <a:effectLst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481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VAHEKOKKUVÕTE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SIMISALU (</a:t>
            </a:r>
            <a:r>
              <a:rPr lang="en-US" sz="3200" dirty="0" err="1" smtClean="0"/>
              <a:t>Aegviidu</a:t>
            </a:r>
            <a:r>
              <a:rPr lang="en-US" sz="3200" dirty="0" smtClean="0"/>
              <a:t> </a:t>
            </a:r>
            <a:r>
              <a:rPr lang="en-US" sz="3200" dirty="0" err="1" smtClean="0"/>
              <a:t>lähedal</a:t>
            </a:r>
            <a:r>
              <a:rPr lang="en-US" sz="3200" dirty="0" smtClean="0"/>
              <a:t>) – 40 </a:t>
            </a:r>
            <a:r>
              <a:rPr lang="en-US" sz="3200" dirty="0" err="1" smtClean="0"/>
              <a:t>osalejat</a:t>
            </a:r>
            <a:endParaRPr lang="en-US" sz="3200" dirty="0" smtClean="0"/>
          </a:p>
          <a:p>
            <a:r>
              <a:rPr lang="en-US" sz="3200" dirty="0" smtClean="0"/>
              <a:t>MÄE (</a:t>
            </a:r>
            <a:r>
              <a:rPr lang="en-US" sz="3200" dirty="0" err="1" smtClean="0"/>
              <a:t>Värska</a:t>
            </a:r>
            <a:r>
              <a:rPr lang="en-US" sz="3200" dirty="0" smtClean="0"/>
              <a:t> </a:t>
            </a:r>
            <a:r>
              <a:rPr lang="en-US" sz="3200" dirty="0" err="1" smtClean="0"/>
              <a:t>lähedal</a:t>
            </a:r>
            <a:r>
              <a:rPr lang="en-US" sz="3200" dirty="0" smtClean="0"/>
              <a:t>) – 20 </a:t>
            </a:r>
            <a:r>
              <a:rPr lang="en-US" sz="3200" dirty="0" err="1" smtClean="0"/>
              <a:t>osalejat</a:t>
            </a:r>
            <a:endParaRPr lang="en-US" sz="3200" dirty="0" smtClean="0"/>
          </a:p>
          <a:p>
            <a:r>
              <a:rPr lang="en-US" sz="3200" dirty="0" smtClean="0"/>
              <a:t>KARULA (</a:t>
            </a:r>
            <a:r>
              <a:rPr lang="en-US" sz="3200" dirty="0" err="1" smtClean="0"/>
              <a:t>Antsla</a:t>
            </a:r>
            <a:r>
              <a:rPr lang="en-US" sz="3200" dirty="0" smtClean="0"/>
              <a:t> </a:t>
            </a:r>
            <a:r>
              <a:rPr lang="en-US" sz="3200" dirty="0" err="1" smtClean="0"/>
              <a:t>lähedal</a:t>
            </a:r>
            <a:r>
              <a:rPr lang="en-US" sz="3200" dirty="0" smtClean="0"/>
              <a:t>) – 30 </a:t>
            </a:r>
            <a:r>
              <a:rPr lang="en-US" sz="3200" dirty="0" err="1" smtClean="0"/>
              <a:t>osalejat</a:t>
            </a:r>
            <a:endParaRPr lang="en-US" sz="3200" dirty="0" smtClean="0"/>
          </a:p>
          <a:p>
            <a:r>
              <a:rPr lang="en-US" sz="3200" dirty="0" smtClean="0"/>
              <a:t>MÄNDJALA (</a:t>
            </a:r>
            <a:r>
              <a:rPr lang="en-US" sz="3200" dirty="0" err="1" smtClean="0"/>
              <a:t>Kuressaare</a:t>
            </a:r>
            <a:r>
              <a:rPr lang="en-US" sz="3200" dirty="0" smtClean="0"/>
              <a:t> </a:t>
            </a:r>
            <a:r>
              <a:rPr lang="en-US" sz="3200" dirty="0" err="1" smtClean="0"/>
              <a:t>lähedal</a:t>
            </a:r>
            <a:r>
              <a:rPr lang="en-US" sz="3200" dirty="0" smtClean="0"/>
              <a:t>) – 20 </a:t>
            </a:r>
            <a:r>
              <a:rPr lang="en-US" sz="3200" dirty="0" err="1" smtClean="0"/>
              <a:t>osalejat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67</TotalTime>
  <Words>1006</Words>
  <Application>Microsoft Macintosh PowerPoint</Application>
  <PresentationFormat>On-screen Show (4:3)</PresentationFormat>
  <Paragraphs>131</Paragraphs>
  <Slides>20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Habitat</vt:lpstr>
      <vt:lpstr>Slide 1</vt:lpstr>
      <vt:lpstr>Slide 2</vt:lpstr>
      <vt:lpstr>KAS HUNDIL ON POJAD VÕI KUTSIKAD? </vt:lpstr>
      <vt:lpstr>KAS HUNDIL ON POJAD VÕI KUTSIKAD?</vt:lpstr>
      <vt:lpstr>KAS HUNDIL ON POJAD VÕI KUTSIKAD?</vt:lpstr>
      <vt:lpstr>KONKREETSELT…</vt:lpstr>
      <vt:lpstr>PLANEERITUD ON…</vt:lpstr>
      <vt:lpstr>VAHEKOKKUVÕTE</vt:lpstr>
      <vt:lpstr>VAHEKOKKUVÕTE</vt:lpstr>
      <vt:lpstr>EELARVE</vt:lpstr>
      <vt:lpstr>EELARVE SELGITUS</vt:lpstr>
      <vt:lpstr>EELARVE SELGITUS</vt:lpstr>
      <vt:lpstr>EELARVE SELGITUS</vt:lpstr>
      <vt:lpstr>EELARVE SELGITUS</vt:lpstr>
      <vt:lpstr>EELARVE SELGITUS</vt:lpstr>
      <vt:lpstr>Slide 16</vt:lpstr>
      <vt:lpstr>MATKATEED ja LÕKKEKOHAD </vt:lpstr>
      <vt:lpstr>KAASALÖÖJAD ja KOOSTÖÖPARTNERID</vt:lpstr>
      <vt:lpstr>OMA RAJA LEIDMINE…</vt:lpstr>
      <vt:lpstr>EGA SIIS MUUD, KUI…</vt:lpstr>
    </vt:vector>
  </TitlesOfParts>
  <Company>Saue Noortekeskus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 Kruus</dc:creator>
  <cp:lastModifiedBy>Kristi Kruus</cp:lastModifiedBy>
  <cp:revision>10</cp:revision>
  <dcterms:created xsi:type="dcterms:W3CDTF">2016-11-09T08:38:27Z</dcterms:created>
  <dcterms:modified xsi:type="dcterms:W3CDTF">2016-11-09T09:03:52Z</dcterms:modified>
</cp:coreProperties>
</file>